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3"/>
  </p:notesMasterIdLst>
  <p:handoutMasterIdLst>
    <p:handoutMasterId r:id="rId74"/>
  </p:handoutMasterIdLst>
  <p:sldIdLst>
    <p:sldId id="256" r:id="rId2"/>
    <p:sldId id="271" r:id="rId3"/>
    <p:sldId id="258" r:id="rId4"/>
    <p:sldId id="265" r:id="rId5"/>
    <p:sldId id="257" r:id="rId6"/>
    <p:sldId id="259" r:id="rId7"/>
    <p:sldId id="272" r:id="rId8"/>
    <p:sldId id="260" r:id="rId9"/>
    <p:sldId id="280" r:id="rId10"/>
    <p:sldId id="273" r:id="rId11"/>
    <p:sldId id="262" r:id="rId12"/>
    <p:sldId id="298" r:id="rId13"/>
    <p:sldId id="281" r:id="rId14"/>
    <p:sldId id="264" r:id="rId15"/>
    <p:sldId id="277" r:id="rId16"/>
    <p:sldId id="263" r:id="rId17"/>
    <p:sldId id="270" r:id="rId18"/>
    <p:sldId id="306" r:id="rId19"/>
    <p:sldId id="337" r:id="rId20"/>
    <p:sldId id="307" r:id="rId21"/>
    <p:sldId id="338" r:id="rId22"/>
    <p:sldId id="339" r:id="rId23"/>
    <p:sldId id="340" r:id="rId24"/>
    <p:sldId id="268" r:id="rId25"/>
    <p:sldId id="284" r:id="rId26"/>
    <p:sldId id="283" r:id="rId27"/>
    <p:sldId id="299" r:id="rId28"/>
    <p:sldId id="282" r:id="rId29"/>
    <p:sldId id="278" r:id="rId30"/>
    <p:sldId id="286" r:id="rId31"/>
    <p:sldId id="285" r:id="rId32"/>
    <p:sldId id="287" r:id="rId33"/>
    <p:sldId id="288" r:id="rId34"/>
    <p:sldId id="300" r:id="rId35"/>
    <p:sldId id="289" r:id="rId36"/>
    <p:sldId id="301" r:id="rId37"/>
    <p:sldId id="290" r:id="rId38"/>
    <p:sldId id="302" r:id="rId39"/>
    <p:sldId id="291" r:id="rId40"/>
    <p:sldId id="292" r:id="rId41"/>
    <p:sldId id="308" r:id="rId42"/>
    <p:sldId id="309" r:id="rId43"/>
    <p:sldId id="310" r:id="rId44"/>
    <p:sldId id="311" r:id="rId45"/>
    <p:sldId id="312" r:id="rId46"/>
    <p:sldId id="313" r:id="rId47"/>
    <p:sldId id="314" r:id="rId48"/>
    <p:sldId id="316" r:id="rId49"/>
    <p:sldId id="317" r:id="rId50"/>
    <p:sldId id="318" r:id="rId51"/>
    <p:sldId id="319" r:id="rId52"/>
    <p:sldId id="320" r:id="rId53"/>
    <p:sldId id="322" r:id="rId54"/>
    <p:sldId id="323" r:id="rId55"/>
    <p:sldId id="324" r:id="rId56"/>
    <p:sldId id="325" r:id="rId57"/>
    <p:sldId id="328" r:id="rId58"/>
    <p:sldId id="329" r:id="rId59"/>
    <p:sldId id="330" r:id="rId60"/>
    <p:sldId id="331" r:id="rId61"/>
    <p:sldId id="332" r:id="rId62"/>
    <p:sldId id="333" r:id="rId63"/>
    <p:sldId id="334" r:id="rId64"/>
    <p:sldId id="335" r:id="rId65"/>
    <p:sldId id="304" r:id="rId66"/>
    <p:sldId id="295" r:id="rId67"/>
    <p:sldId id="336" r:id="rId68"/>
    <p:sldId id="305" r:id="rId69"/>
    <p:sldId id="341" r:id="rId70"/>
    <p:sldId id="342" r:id="rId71"/>
    <p:sldId id="303" r:id="rId72"/>
  </p:sldIdLst>
  <p:sldSz cx="12192000" cy="6858000"/>
  <p:notesSz cx="6954838"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chin K" initials="SK" lastIdx="2" clrIdx="0">
    <p:extLst>
      <p:ext uri="{19B8F6BF-5375-455C-9EA6-DF929625EA0E}">
        <p15:presenceInfo xmlns:p15="http://schemas.microsoft.com/office/powerpoint/2012/main" userId="ae1d4667e78ca13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876" y="114"/>
      </p:cViewPr>
      <p:guideLst/>
    </p:cSldViewPr>
  </p:slideViewPr>
  <p:notesTextViewPr>
    <p:cViewPr>
      <p:scale>
        <a:sx n="1" d="1"/>
        <a:sy n="1" d="1"/>
      </p:scale>
      <p:origin x="0" y="0"/>
    </p:cViewPr>
  </p:notesTextViewPr>
  <p:sorterViewPr>
    <p:cViewPr>
      <p:scale>
        <a:sx n="100" d="100"/>
        <a:sy n="100" d="100"/>
      </p:scale>
      <p:origin x="0" y="-6138"/>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7C58AD-172E-4CF6-BF63-10FE71615E8A}"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IN"/>
        </a:p>
      </dgm:t>
    </dgm:pt>
    <dgm:pt modelId="{A9D4DAB7-CE5B-4C52-BCFE-5BEE3D6568F3}">
      <dgm:prSet phldrT="[Text]"/>
      <dgm:spPr/>
      <dgm:t>
        <a:bodyPr/>
        <a:lstStyle/>
        <a:p>
          <a:r>
            <a:rPr lang="en-IN" dirty="0"/>
            <a:t>ASSESSEE</a:t>
          </a:r>
        </a:p>
      </dgm:t>
    </dgm:pt>
    <dgm:pt modelId="{AB5FD732-E26E-43A1-B305-B1189E57A4FA}" type="parTrans" cxnId="{73AAFCA5-F18B-4019-AB5D-FA40FAEBEA7E}">
      <dgm:prSet/>
      <dgm:spPr/>
      <dgm:t>
        <a:bodyPr/>
        <a:lstStyle/>
        <a:p>
          <a:endParaRPr lang="en-IN"/>
        </a:p>
      </dgm:t>
    </dgm:pt>
    <dgm:pt modelId="{B923C620-5F7A-4A68-ABDE-B62C80EF9C94}" type="sibTrans" cxnId="{73AAFCA5-F18B-4019-AB5D-FA40FAEBEA7E}">
      <dgm:prSet/>
      <dgm:spPr/>
      <dgm:t>
        <a:bodyPr/>
        <a:lstStyle/>
        <a:p>
          <a:endParaRPr lang="en-IN"/>
        </a:p>
      </dgm:t>
    </dgm:pt>
    <dgm:pt modelId="{1185E545-6F5D-4E36-B337-CD3BE0560EEA}">
      <dgm:prSet phldrT="[Text]"/>
      <dgm:spPr>
        <a:solidFill>
          <a:schemeClr val="accent6">
            <a:lumMod val="60000"/>
            <a:lumOff val="40000"/>
          </a:schemeClr>
        </a:solidFill>
      </dgm:spPr>
      <dgm:t>
        <a:bodyPr/>
        <a:lstStyle/>
        <a:p>
          <a:r>
            <a:rPr lang="en-IN" dirty="0"/>
            <a:t>VU</a:t>
          </a:r>
        </a:p>
      </dgm:t>
    </dgm:pt>
    <dgm:pt modelId="{F80E1AEA-7839-4738-A16F-A2EA80862367}" type="parTrans" cxnId="{B2709F6D-A40C-488A-BE3F-4F42D9508620}">
      <dgm:prSet/>
      <dgm:spPr/>
      <dgm:t>
        <a:bodyPr/>
        <a:lstStyle/>
        <a:p>
          <a:endParaRPr lang="en-IN"/>
        </a:p>
      </dgm:t>
    </dgm:pt>
    <dgm:pt modelId="{555B75E2-9D90-4B26-8005-02BAE08DF360}" type="sibTrans" cxnId="{B2709F6D-A40C-488A-BE3F-4F42D9508620}">
      <dgm:prSet/>
      <dgm:spPr/>
      <dgm:t>
        <a:bodyPr/>
        <a:lstStyle/>
        <a:p>
          <a:endParaRPr lang="en-IN"/>
        </a:p>
      </dgm:t>
    </dgm:pt>
    <dgm:pt modelId="{F7E3796B-071E-4A41-B487-2EA2482B8E94}">
      <dgm:prSet phldrT="[Text]"/>
      <dgm:spPr>
        <a:solidFill>
          <a:schemeClr val="accent6">
            <a:lumMod val="60000"/>
            <a:lumOff val="40000"/>
          </a:schemeClr>
        </a:solidFill>
      </dgm:spPr>
      <dgm:t>
        <a:bodyPr/>
        <a:lstStyle/>
        <a:p>
          <a:r>
            <a:rPr lang="en-IN" dirty="0"/>
            <a:t>TU</a:t>
          </a:r>
        </a:p>
      </dgm:t>
    </dgm:pt>
    <dgm:pt modelId="{3F0CB21F-49A7-4886-BB56-E80D6B653E58}" type="parTrans" cxnId="{A061DE58-934E-48E8-9AE1-782CEF6AFF58}">
      <dgm:prSet/>
      <dgm:spPr/>
      <dgm:t>
        <a:bodyPr/>
        <a:lstStyle/>
        <a:p>
          <a:endParaRPr lang="en-IN"/>
        </a:p>
      </dgm:t>
    </dgm:pt>
    <dgm:pt modelId="{73079E23-E72F-4851-BF1A-A4896F1DD723}" type="sibTrans" cxnId="{A061DE58-934E-48E8-9AE1-782CEF6AFF58}">
      <dgm:prSet/>
      <dgm:spPr/>
      <dgm:t>
        <a:bodyPr/>
        <a:lstStyle/>
        <a:p>
          <a:endParaRPr lang="en-IN"/>
        </a:p>
      </dgm:t>
    </dgm:pt>
    <dgm:pt modelId="{95FE0A1F-B695-4E07-AF4A-B705DB962294}">
      <dgm:prSet phldrT="[Text]"/>
      <dgm:spPr>
        <a:solidFill>
          <a:schemeClr val="accent6">
            <a:lumMod val="60000"/>
            <a:lumOff val="40000"/>
          </a:schemeClr>
        </a:solidFill>
      </dgm:spPr>
      <dgm:t>
        <a:bodyPr/>
        <a:lstStyle/>
        <a:p>
          <a:r>
            <a:rPr lang="en-IN" dirty="0"/>
            <a:t>RU</a:t>
          </a:r>
        </a:p>
      </dgm:t>
    </dgm:pt>
    <dgm:pt modelId="{400FAE18-6306-42C9-AB53-6E4FE8550D61}" type="parTrans" cxnId="{6014681C-331B-4D3B-9C4A-F569972CA58A}">
      <dgm:prSet/>
      <dgm:spPr/>
      <dgm:t>
        <a:bodyPr/>
        <a:lstStyle/>
        <a:p>
          <a:endParaRPr lang="en-IN"/>
        </a:p>
      </dgm:t>
    </dgm:pt>
    <dgm:pt modelId="{DCD5FD89-C867-4C14-A812-3A72A3065BD5}" type="sibTrans" cxnId="{6014681C-331B-4D3B-9C4A-F569972CA58A}">
      <dgm:prSet/>
      <dgm:spPr/>
      <dgm:t>
        <a:bodyPr/>
        <a:lstStyle/>
        <a:p>
          <a:endParaRPr lang="en-IN"/>
        </a:p>
      </dgm:t>
    </dgm:pt>
    <dgm:pt modelId="{E971B3A1-7EAE-47A8-8CE3-153C2A3D945E}">
      <dgm:prSet phldrT="[Text]"/>
      <dgm:spPr>
        <a:solidFill>
          <a:schemeClr val="accent6">
            <a:lumMod val="60000"/>
            <a:lumOff val="40000"/>
          </a:schemeClr>
        </a:solidFill>
      </dgm:spPr>
      <dgm:t>
        <a:bodyPr/>
        <a:lstStyle/>
        <a:p>
          <a:r>
            <a:rPr lang="en-IN" dirty="0"/>
            <a:t>AU</a:t>
          </a:r>
        </a:p>
      </dgm:t>
    </dgm:pt>
    <dgm:pt modelId="{3CD98FD3-6CC1-41FF-9206-AB159F13CD74}" type="parTrans" cxnId="{0D212F2F-15BD-4DE4-9AE9-8529F96CACF7}">
      <dgm:prSet/>
      <dgm:spPr/>
      <dgm:t>
        <a:bodyPr/>
        <a:lstStyle/>
        <a:p>
          <a:endParaRPr lang="en-IN"/>
        </a:p>
      </dgm:t>
    </dgm:pt>
    <dgm:pt modelId="{32A9EDF1-60F6-43CE-94F2-ED86B4818AB6}" type="sibTrans" cxnId="{0D212F2F-15BD-4DE4-9AE9-8529F96CACF7}">
      <dgm:prSet/>
      <dgm:spPr/>
      <dgm:t>
        <a:bodyPr/>
        <a:lstStyle/>
        <a:p>
          <a:endParaRPr lang="en-IN"/>
        </a:p>
      </dgm:t>
    </dgm:pt>
    <dgm:pt modelId="{A7925CE6-FEB2-439D-A9B9-8D50B38176E5}" type="pres">
      <dgm:prSet presAssocID="{C17C58AD-172E-4CF6-BF63-10FE71615E8A}" presName="composite" presStyleCnt="0">
        <dgm:presLayoutVars>
          <dgm:chMax val="5"/>
          <dgm:dir/>
          <dgm:animLvl val="ctr"/>
          <dgm:resizeHandles val="exact"/>
        </dgm:presLayoutVars>
      </dgm:prSet>
      <dgm:spPr/>
    </dgm:pt>
    <dgm:pt modelId="{07D6A587-C04F-44BD-9F6C-7F23381197AE}" type="pres">
      <dgm:prSet presAssocID="{C17C58AD-172E-4CF6-BF63-10FE71615E8A}" presName="cycle" presStyleCnt="0"/>
      <dgm:spPr/>
    </dgm:pt>
    <dgm:pt modelId="{2E0EF112-EC42-4909-BEB9-BA5312D392C6}" type="pres">
      <dgm:prSet presAssocID="{C17C58AD-172E-4CF6-BF63-10FE71615E8A}" presName="centerShape" presStyleCnt="0"/>
      <dgm:spPr/>
    </dgm:pt>
    <dgm:pt modelId="{633002A2-3020-4447-9FCE-C15E69C922A1}" type="pres">
      <dgm:prSet presAssocID="{C17C58AD-172E-4CF6-BF63-10FE71615E8A}" presName="connSite" presStyleLbl="node1" presStyleIdx="0" presStyleCnt="6"/>
      <dgm:spPr/>
    </dgm:pt>
    <dgm:pt modelId="{C19FF1E4-D1CF-4C96-9D26-167BE5A58FC0}" type="pres">
      <dgm:prSet presAssocID="{C17C58AD-172E-4CF6-BF63-10FE71615E8A}" presName="visible" presStyleLbl="node1" presStyleIdx="0" presStyleCnt="6" custScaleX="170642" custScaleY="151725" custLinFactNeighborX="25429" custLinFactNeighborY="-1508"/>
      <dgm:spPr>
        <a:solidFill>
          <a:schemeClr val="accent6">
            <a:lumMod val="75000"/>
          </a:schemeClr>
        </a:solidFill>
      </dgm:spPr>
      <dgm:extLst>
        <a:ext uri="{E40237B7-FDA0-4F09-8148-C483321AD2D9}">
          <dgm14:cNvPr xmlns:dgm14="http://schemas.microsoft.com/office/drawing/2010/diagram" id="0" name="" descr="Eye"/>
        </a:ext>
      </dgm:extLst>
    </dgm:pt>
    <dgm:pt modelId="{92AEB8E2-0D72-4E40-B78C-3490D1646670}" type="pres">
      <dgm:prSet presAssocID="{AB5FD732-E26E-43A1-B305-B1189E57A4FA}" presName="Name25" presStyleLbl="parChTrans1D1" presStyleIdx="0" presStyleCnt="5"/>
      <dgm:spPr/>
    </dgm:pt>
    <dgm:pt modelId="{07EFFAD8-ACC1-4E5A-A2CA-C4E4A5E6A928}" type="pres">
      <dgm:prSet presAssocID="{A9D4DAB7-CE5B-4C52-BCFE-5BEE3D6568F3}" presName="node" presStyleCnt="0"/>
      <dgm:spPr/>
    </dgm:pt>
    <dgm:pt modelId="{DA7F4CCF-3F35-4F4A-88F6-849ECC5A5730}" type="pres">
      <dgm:prSet presAssocID="{A9D4DAB7-CE5B-4C52-BCFE-5BEE3D6568F3}" presName="parentNode" presStyleLbl="node1" presStyleIdx="1" presStyleCnt="6" custScaleX="204069" custScaleY="110056" custLinFactX="-100000" custLinFactNeighborX="-158778" custLinFactNeighborY="51745">
        <dgm:presLayoutVars>
          <dgm:chMax val="1"/>
          <dgm:bulletEnabled val="1"/>
        </dgm:presLayoutVars>
      </dgm:prSet>
      <dgm:spPr/>
    </dgm:pt>
    <dgm:pt modelId="{6005A1A3-12CE-471C-A9F7-165E44709E9E}" type="pres">
      <dgm:prSet presAssocID="{A9D4DAB7-CE5B-4C52-BCFE-5BEE3D6568F3}" presName="childNode" presStyleLbl="revTx" presStyleIdx="0" presStyleCnt="0">
        <dgm:presLayoutVars>
          <dgm:bulletEnabled val="1"/>
        </dgm:presLayoutVars>
      </dgm:prSet>
      <dgm:spPr/>
    </dgm:pt>
    <dgm:pt modelId="{06DFE6E8-B997-4460-B3F8-73747FDC9486}" type="pres">
      <dgm:prSet presAssocID="{3CD98FD3-6CC1-41FF-9206-AB159F13CD74}" presName="Name25" presStyleLbl="parChTrans1D1" presStyleIdx="1" presStyleCnt="5"/>
      <dgm:spPr/>
    </dgm:pt>
    <dgm:pt modelId="{A510F2CC-440B-4578-9DD0-02007FE801B6}" type="pres">
      <dgm:prSet presAssocID="{E971B3A1-7EAE-47A8-8CE3-153C2A3D945E}" presName="node" presStyleCnt="0"/>
      <dgm:spPr/>
    </dgm:pt>
    <dgm:pt modelId="{DE09A234-6870-4C37-952E-BFD591B14C7A}" type="pres">
      <dgm:prSet presAssocID="{E971B3A1-7EAE-47A8-8CE3-153C2A3D945E}" presName="parentNode" presStyleLbl="node1" presStyleIdx="2" presStyleCnt="6" custScaleX="177220" custScaleY="157908" custLinFactX="49444" custLinFactNeighborX="100000" custLinFactNeighborY="-85002">
        <dgm:presLayoutVars>
          <dgm:chMax val="1"/>
          <dgm:bulletEnabled val="1"/>
        </dgm:presLayoutVars>
      </dgm:prSet>
      <dgm:spPr/>
    </dgm:pt>
    <dgm:pt modelId="{47F4919E-0B77-42CC-9F13-CDCA9C457419}" type="pres">
      <dgm:prSet presAssocID="{E971B3A1-7EAE-47A8-8CE3-153C2A3D945E}" presName="childNode" presStyleLbl="revTx" presStyleIdx="0" presStyleCnt="0">
        <dgm:presLayoutVars>
          <dgm:bulletEnabled val="1"/>
        </dgm:presLayoutVars>
      </dgm:prSet>
      <dgm:spPr/>
    </dgm:pt>
    <dgm:pt modelId="{30C49C8A-D577-4758-8F52-EC7021704403}" type="pres">
      <dgm:prSet presAssocID="{F80E1AEA-7839-4738-A16F-A2EA80862367}" presName="Name25" presStyleLbl="parChTrans1D1" presStyleIdx="2" presStyleCnt="5"/>
      <dgm:spPr/>
    </dgm:pt>
    <dgm:pt modelId="{38401384-C0D3-47B3-BE22-AE730959111A}" type="pres">
      <dgm:prSet presAssocID="{1185E545-6F5D-4E36-B337-CD3BE0560EEA}" presName="node" presStyleCnt="0"/>
      <dgm:spPr/>
    </dgm:pt>
    <dgm:pt modelId="{2514BA1D-317A-49FC-8ACE-FA15FED04E35}" type="pres">
      <dgm:prSet presAssocID="{1185E545-6F5D-4E36-B337-CD3BE0560EEA}" presName="parentNode" presStyleLbl="node1" presStyleIdx="3" presStyleCnt="6" custLinFactX="23476" custLinFactNeighborX="100000" custLinFactNeighborY="-72169">
        <dgm:presLayoutVars>
          <dgm:chMax val="1"/>
          <dgm:bulletEnabled val="1"/>
        </dgm:presLayoutVars>
      </dgm:prSet>
      <dgm:spPr/>
    </dgm:pt>
    <dgm:pt modelId="{A3CF0C26-09CE-47C6-9440-4C3E8A8FD15D}" type="pres">
      <dgm:prSet presAssocID="{1185E545-6F5D-4E36-B337-CD3BE0560EEA}" presName="childNode" presStyleLbl="revTx" presStyleIdx="0" presStyleCnt="0">
        <dgm:presLayoutVars>
          <dgm:bulletEnabled val="1"/>
        </dgm:presLayoutVars>
      </dgm:prSet>
      <dgm:spPr/>
    </dgm:pt>
    <dgm:pt modelId="{06AF09EF-097A-41CF-B6E2-8CEF6F204DC9}" type="pres">
      <dgm:prSet presAssocID="{3F0CB21F-49A7-4886-BB56-E80D6B653E58}" presName="Name25" presStyleLbl="parChTrans1D1" presStyleIdx="3" presStyleCnt="5"/>
      <dgm:spPr/>
    </dgm:pt>
    <dgm:pt modelId="{955DB00E-AB5A-4534-B15B-48EB5AF7A92F}" type="pres">
      <dgm:prSet presAssocID="{F7E3796B-071E-4A41-B487-2EA2482B8E94}" presName="node" presStyleCnt="0"/>
      <dgm:spPr/>
    </dgm:pt>
    <dgm:pt modelId="{CEF2238A-9EF7-47EB-A12A-28B779A4CA4E}" type="pres">
      <dgm:prSet presAssocID="{F7E3796B-071E-4A41-B487-2EA2482B8E94}" presName="parentNode" presStyleLbl="node1" presStyleIdx="4" presStyleCnt="6" custLinFactX="47040" custLinFactNeighborX="100000" custLinFactNeighborY="-73559">
        <dgm:presLayoutVars>
          <dgm:chMax val="1"/>
          <dgm:bulletEnabled val="1"/>
        </dgm:presLayoutVars>
      </dgm:prSet>
      <dgm:spPr/>
    </dgm:pt>
    <dgm:pt modelId="{2F5EB56E-BBFE-4D24-8AFB-9CD39EC35F87}" type="pres">
      <dgm:prSet presAssocID="{F7E3796B-071E-4A41-B487-2EA2482B8E94}" presName="childNode" presStyleLbl="revTx" presStyleIdx="0" presStyleCnt="0">
        <dgm:presLayoutVars>
          <dgm:bulletEnabled val="1"/>
        </dgm:presLayoutVars>
      </dgm:prSet>
      <dgm:spPr/>
    </dgm:pt>
    <dgm:pt modelId="{CAEB7629-2BCD-466A-BD06-2E6C3A66F9DA}" type="pres">
      <dgm:prSet presAssocID="{400FAE18-6306-42C9-AB53-6E4FE8550D61}" presName="Name25" presStyleLbl="parChTrans1D1" presStyleIdx="4" presStyleCnt="5"/>
      <dgm:spPr/>
    </dgm:pt>
    <dgm:pt modelId="{6BB17B6A-1A35-4857-B5B7-227D47F92F21}" type="pres">
      <dgm:prSet presAssocID="{95FE0A1F-B695-4E07-AF4A-B705DB962294}" presName="node" presStyleCnt="0"/>
      <dgm:spPr/>
    </dgm:pt>
    <dgm:pt modelId="{89323059-4DCD-420F-9FDD-ECFAFBDD1EEA}" type="pres">
      <dgm:prSet presAssocID="{95FE0A1F-B695-4E07-AF4A-B705DB962294}" presName="parentNode" presStyleLbl="node1" presStyleIdx="5" presStyleCnt="6" custLinFactX="100000" custLinFactNeighborX="122120" custLinFactNeighborY="-59786">
        <dgm:presLayoutVars>
          <dgm:chMax val="1"/>
          <dgm:bulletEnabled val="1"/>
        </dgm:presLayoutVars>
      </dgm:prSet>
      <dgm:spPr/>
    </dgm:pt>
    <dgm:pt modelId="{458C793B-C3EF-4A36-A230-2DAF88AEEE41}" type="pres">
      <dgm:prSet presAssocID="{95FE0A1F-B695-4E07-AF4A-B705DB962294}" presName="childNode" presStyleLbl="revTx" presStyleIdx="0" presStyleCnt="0">
        <dgm:presLayoutVars>
          <dgm:bulletEnabled val="1"/>
        </dgm:presLayoutVars>
      </dgm:prSet>
      <dgm:spPr/>
    </dgm:pt>
  </dgm:ptLst>
  <dgm:cxnLst>
    <dgm:cxn modelId="{EF065C04-3D65-4CA4-95C3-BBC99AC10DE1}" type="presOf" srcId="{95FE0A1F-B695-4E07-AF4A-B705DB962294}" destId="{89323059-4DCD-420F-9FDD-ECFAFBDD1EEA}" srcOrd="0" destOrd="0" presId="urn:microsoft.com/office/officeart/2005/8/layout/radial2"/>
    <dgm:cxn modelId="{B48CBD0B-81F8-4E7D-8908-D32D59F314AA}" type="presOf" srcId="{AB5FD732-E26E-43A1-B305-B1189E57A4FA}" destId="{92AEB8E2-0D72-4E40-B78C-3490D1646670}" srcOrd="0" destOrd="0" presId="urn:microsoft.com/office/officeart/2005/8/layout/radial2"/>
    <dgm:cxn modelId="{DFBDE50B-9862-452C-AB4A-AFC9DF2A8F5E}" type="presOf" srcId="{1185E545-6F5D-4E36-B337-CD3BE0560EEA}" destId="{2514BA1D-317A-49FC-8ACE-FA15FED04E35}" srcOrd="0" destOrd="0" presId="urn:microsoft.com/office/officeart/2005/8/layout/radial2"/>
    <dgm:cxn modelId="{6014681C-331B-4D3B-9C4A-F569972CA58A}" srcId="{C17C58AD-172E-4CF6-BF63-10FE71615E8A}" destId="{95FE0A1F-B695-4E07-AF4A-B705DB962294}" srcOrd="4" destOrd="0" parTransId="{400FAE18-6306-42C9-AB53-6E4FE8550D61}" sibTransId="{DCD5FD89-C867-4C14-A812-3A72A3065BD5}"/>
    <dgm:cxn modelId="{0D212F2F-15BD-4DE4-9AE9-8529F96CACF7}" srcId="{C17C58AD-172E-4CF6-BF63-10FE71615E8A}" destId="{E971B3A1-7EAE-47A8-8CE3-153C2A3D945E}" srcOrd="1" destOrd="0" parTransId="{3CD98FD3-6CC1-41FF-9206-AB159F13CD74}" sibTransId="{32A9EDF1-60F6-43CE-94F2-ED86B4818AB6}"/>
    <dgm:cxn modelId="{55F3524B-4450-42CA-89C3-00BC3A42854F}" type="presOf" srcId="{F80E1AEA-7839-4738-A16F-A2EA80862367}" destId="{30C49C8A-D577-4758-8F52-EC7021704403}" srcOrd="0" destOrd="0" presId="urn:microsoft.com/office/officeart/2005/8/layout/radial2"/>
    <dgm:cxn modelId="{B2709F6D-A40C-488A-BE3F-4F42D9508620}" srcId="{C17C58AD-172E-4CF6-BF63-10FE71615E8A}" destId="{1185E545-6F5D-4E36-B337-CD3BE0560EEA}" srcOrd="2" destOrd="0" parTransId="{F80E1AEA-7839-4738-A16F-A2EA80862367}" sibTransId="{555B75E2-9D90-4B26-8005-02BAE08DF360}"/>
    <dgm:cxn modelId="{F4880D52-3C4F-4030-AD36-17E4D2CBA50B}" type="presOf" srcId="{C17C58AD-172E-4CF6-BF63-10FE71615E8A}" destId="{A7925CE6-FEB2-439D-A9B9-8D50B38176E5}" srcOrd="0" destOrd="0" presId="urn:microsoft.com/office/officeart/2005/8/layout/radial2"/>
    <dgm:cxn modelId="{A061DE58-934E-48E8-9AE1-782CEF6AFF58}" srcId="{C17C58AD-172E-4CF6-BF63-10FE71615E8A}" destId="{F7E3796B-071E-4A41-B487-2EA2482B8E94}" srcOrd="3" destOrd="0" parTransId="{3F0CB21F-49A7-4886-BB56-E80D6B653E58}" sibTransId="{73079E23-E72F-4851-BF1A-A4896F1DD723}"/>
    <dgm:cxn modelId="{10C76798-A2B2-4FAC-91EE-E46F39624839}" type="presOf" srcId="{400FAE18-6306-42C9-AB53-6E4FE8550D61}" destId="{CAEB7629-2BCD-466A-BD06-2E6C3A66F9DA}" srcOrd="0" destOrd="0" presId="urn:microsoft.com/office/officeart/2005/8/layout/radial2"/>
    <dgm:cxn modelId="{703BC3A5-44BC-40BD-97AE-6ADFAC83ADA5}" type="presOf" srcId="{3CD98FD3-6CC1-41FF-9206-AB159F13CD74}" destId="{06DFE6E8-B997-4460-B3F8-73747FDC9486}" srcOrd="0" destOrd="0" presId="urn:microsoft.com/office/officeart/2005/8/layout/radial2"/>
    <dgm:cxn modelId="{73AAFCA5-F18B-4019-AB5D-FA40FAEBEA7E}" srcId="{C17C58AD-172E-4CF6-BF63-10FE71615E8A}" destId="{A9D4DAB7-CE5B-4C52-BCFE-5BEE3D6568F3}" srcOrd="0" destOrd="0" parTransId="{AB5FD732-E26E-43A1-B305-B1189E57A4FA}" sibTransId="{B923C620-5F7A-4A68-ABDE-B62C80EF9C94}"/>
    <dgm:cxn modelId="{700B24B8-9193-441E-B094-B84603596B20}" type="presOf" srcId="{E971B3A1-7EAE-47A8-8CE3-153C2A3D945E}" destId="{DE09A234-6870-4C37-952E-BFD591B14C7A}" srcOrd="0" destOrd="0" presId="urn:microsoft.com/office/officeart/2005/8/layout/radial2"/>
    <dgm:cxn modelId="{F058ECC8-10E3-45B5-BF03-3BC5398CDC80}" type="presOf" srcId="{F7E3796B-071E-4A41-B487-2EA2482B8E94}" destId="{CEF2238A-9EF7-47EB-A12A-28B779A4CA4E}" srcOrd="0" destOrd="0" presId="urn:microsoft.com/office/officeart/2005/8/layout/radial2"/>
    <dgm:cxn modelId="{A88B2EEF-7D9D-4024-8787-3CFE6C266BC5}" type="presOf" srcId="{3F0CB21F-49A7-4886-BB56-E80D6B653E58}" destId="{06AF09EF-097A-41CF-B6E2-8CEF6F204DC9}" srcOrd="0" destOrd="0" presId="urn:microsoft.com/office/officeart/2005/8/layout/radial2"/>
    <dgm:cxn modelId="{CB0A29F7-F8C7-4E93-823E-0E2CB8351C17}" type="presOf" srcId="{A9D4DAB7-CE5B-4C52-BCFE-5BEE3D6568F3}" destId="{DA7F4CCF-3F35-4F4A-88F6-849ECC5A5730}" srcOrd="0" destOrd="0" presId="urn:microsoft.com/office/officeart/2005/8/layout/radial2"/>
    <dgm:cxn modelId="{5FABE691-E143-4EA2-A419-AC672B5F4DB1}" type="presParOf" srcId="{A7925CE6-FEB2-439D-A9B9-8D50B38176E5}" destId="{07D6A587-C04F-44BD-9F6C-7F23381197AE}" srcOrd="0" destOrd="0" presId="urn:microsoft.com/office/officeart/2005/8/layout/radial2"/>
    <dgm:cxn modelId="{CE4A5DA3-1998-4498-A4A5-20EE24DC146F}" type="presParOf" srcId="{07D6A587-C04F-44BD-9F6C-7F23381197AE}" destId="{2E0EF112-EC42-4909-BEB9-BA5312D392C6}" srcOrd="0" destOrd="0" presId="urn:microsoft.com/office/officeart/2005/8/layout/radial2"/>
    <dgm:cxn modelId="{2133E35D-67A2-4B37-A53B-F8478D9A0C77}" type="presParOf" srcId="{2E0EF112-EC42-4909-BEB9-BA5312D392C6}" destId="{633002A2-3020-4447-9FCE-C15E69C922A1}" srcOrd="0" destOrd="0" presId="urn:microsoft.com/office/officeart/2005/8/layout/radial2"/>
    <dgm:cxn modelId="{53FE2C88-F77D-4355-B33D-1056EB703D81}" type="presParOf" srcId="{2E0EF112-EC42-4909-BEB9-BA5312D392C6}" destId="{C19FF1E4-D1CF-4C96-9D26-167BE5A58FC0}" srcOrd="1" destOrd="0" presId="urn:microsoft.com/office/officeart/2005/8/layout/radial2"/>
    <dgm:cxn modelId="{8047F1AF-FCFA-4DB3-81E0-9A9176DB3872}" type="presParOf" srcId="{07D6A587-C04F-44BD-9F6C-7F23381197AE}" destId="{92AEB8E2-0D72-4E40-B78C-3490D1646670}" srcOrd="1" destOrd="0" presId="urn:microsoft.com/office/officeart/2005/8/layout/radial2"/>
    <dgm:cxn modelId="{DBBB17E6-22C0-4A13-9295-B51A3FED0E3D}" type="presParOf" srcId="{07D6A587-C04F-44BD-9F6C-7F23381197AE}" destId="{07EFFAD8-ACC1-4E5A-A2CA-C4E4A5E6A928}" srcOrd="2" destOrd="0" presId="urn:microsoft.com/office/officeart/2005/8/layout/radial2"/>
    <dgm:cxn modelId="{85AE2E6E-25F5-467E-BDE7-76F08A0BC2A6}" type="presParOf" srcId="{07EFFAD8-ACC1-4E5A-A2CA-C4E4A5E6A928}" destId="{DA7F4CCF-3F35-4F4A-88F6-849ECC5A5730}" srcOrd="0" destOrd="0" presId="urn:microsoft.com/office/officeart/2005/8/layout/radial2"/>
    <dgm:cxn modelId="{A254FEB5-8FF6-4598-9DAE-B5300760CCF5}" type="presParOf" srcId="{07EFFAD8-ACC1-4E5A-A2CA-C4E4A5E6A928}" destId="{6005A1A3-12CE-471C-A9F7-165E44709E9E}" srcOrd="1" destOrd="0" presId="urn:microsoft.com/office/officeart/2005/8/layout/radial2"/>
    <dgm:cxn modelId="{262FFBA9-A1AC-492C-A4E6-B345019270C4}" type="presParOf" srcId="{07D6A587-C04F-44BD-9F6C-7F23381197AE}" destId="{06DFE6E8-B997-4460-B3F8-73747FDC9486}" srcOrd="3" destOrd="0" presId="urn:microsoft.com/office/officeart/2005/8/layout/radial2"/>
    <dgm:cxn modelId="{3C3C4941-8D05-405D-9A80-265F33D3B4C3}" type="presParOf" srcId="{07D6A587-C04F-44BD-9F6C-7F23381197AE}" destId="{A510F2CC-440B-4578-9DD0-02007FE801B6}" srcOrd="4" destOrd="0" presId="urn:microsoft.com/office/officeart/2005/8/layout/radial2"/>
    <dgm:cxn modelId="{2C963085-CCC2-4B1F-BD5D-3FC498A91D62}" type="presParOf" srcId="{A510F2CC-440B-4578-9DD0-02007FE801B6}" destId="{DE09A234-6870-4C37-952E-BFD591B14C7A}" srcOrd="0" destOrd="0" presId="urn:microsoft.com/office/officeart/2005/8/layout/radial2"/>
    <dgm:cxn modelId="{A5FA94D2-FBD0-4572-B32C-DFDBA8D6BEA9}" type="presParOf" srcId="{A510F2CC-440B-4578-9DD0-02007FE801B6}" destId="{47F4919E-0B77-42CC-9F13-CDCA9C457419}" srcOrd="1" destOrd="0" presId="urn:microsoft.com/office/officeart/2005/8/layout/radial2"/>
    <dgm:cxn modelId="{FC9C9FBF-D4BB-4A10-B22D-131E362A5FC6}" type="presParOf" srcId="{07D6A587-C04F-44BD-9F6C-7F23381197AE}" destId="{30C49C8A-D577-4758-8F52-EC7021704403}" srcOrd="5" destOrd="0" presId="urn:microsoft.com/office/officeart/2005/8/layout/radial2"/>
    <dgm:cxn modelId="{05BA9739-AEE3-45BE-943C-3511D4AB2ECF}" type="presParOf" srcId="{07D6A587-C04F-44BD-9F6C-7F23381197AE}" destId="{38401384-C0D3-47B3-BE22-AE730959111A}" srcOrd="6" destOrd="0" presId="urn:microsoft.com/office/officeart/2005/8/layout/radial2"/>
    <dgm:cxn modelId="{99787882-D2D3-4DF7-A39F-C308F689D508}" type="presParOf" srcId="{38401384-C0D3-47B3-BE22-AE730959111A}" destId="{2514BA1D-317A-49FC-8ACE-FA15FED04E35}" srcOrd="0" destOrd="0" presId="urn:microsoft.com/office/officeart/2005/8/layout/radial2"/>
    <dgm:cxn modelId="{E72D16D0-BCF5-476E-9417-DEF623BD7124}" type="presParOf" srcId="{38401384-C0D3-47B3-BE22-AE730959111A}" destId="{A3CF0C26-09CE-47C6-9440-4C3E8A8FD15D}" srcOrd="1" destOrd="0" presId="urn:microsoft.com/office/officeart/2005/8/layout/radial2"/>
    <dgm:cxn modelId="{CF5687F5-0A32-46FD-A432-78394A91EDE6}" type="presParOf" srcId="{07D6A587-C04F-44BD-9F6C-7F23381197AE}" destId="{06AF09EF-097A-41CF-B6E2-8CEF6F204DC9}" srcOrd="7" destOrd="0" presId="urn:microsoft.com/office/officeart/2005/8/layout/radial2"/>
    <dgm:cxn modelId="{1FA768DF-A75A-4BEF-BA2D-AA84BB8E69C3}" type="presParOf" srcId="{07D6A587-C04F-44BD-9F6C-7F23381197AE}" destId="{955DB00E-AB5A-4534-B15B-48EB5AF7A92F}" srcOrd="8" destOrd="0" presId="urn:microsoft.com/office/officeart/2005/8/layout/radial2"/>
    <dgm:cxn modelId="{26F2A09C-58BF-41E8-AB6B-6347F4FD1281}" type="presParOf" srcId="{955DB00E-AB5A-4534-B15B-48EB5AF7A92F}" destId="{CEF2238A-9EF7-47EB-A12A-28B779A4CA4E}" srcOrd="0" destOrd="0" presId="urn:microsoft.com/office/officeart/2005/8/layout/radial2"/>
    <dgm:cxn modelId="{E4386D4B-F9B6-4393-B5AC-9DEDEF7AE2C3}" type="presParOf" srcId="{955DB00E-AB5A-4534-B15B-48EB5AF7A92F}" destId="{2F5EB56E-BBFE-4D24-8AFB-9CD39EC35F87}" srcOrd="1" destOrd="0" presId="urn:microsoft.com/office/officeart/2005/8/layout/radial2"/>
    <dgm:cxn modelId="{155146F8-63CE-4162-8DC0-26361B2343AF}" type="presParOf" srcId="{07D6A587-C04F-44BD-9F6C-7F23381197AE}" destId="{CAEB7629-2BCD-466A-BD06-2E6C3A66F9DA}" srcOrd="9" destOrd="0" presId="urn:microsoft.com/office/officeart/2005/8/layout/radial2"/>
    <dgm:cxn modelId="{45091224-12A4-4C23-B8E9-13372C26E3AB}" type="presParOf" srcId="{07D6A587-C04F-44BD-9F6C-7F23381197AE}" destId="{6BB17B6A-1A35-4857-B5B7-227D47F92F21}" srcOrd="10" destOrd="0" presId="urn:microsoft.com/office/officeart/2005/8/layout/radial2"/>
    <dgm:cxn modelId="{311A68FE-1B08-405E-A7A3-C4E53B130ECB}" type="presParOf" srcId="{6BB17B6A-1A35-4857-B5B7-227D47F92F21}" destId="{89323059-4DCD-420F-9FDD-ECFAFBDD1EEA}" srcOrd="0" destOrd="0" presId="urn:microsoft.com/office/officeart/2005/8/layout/radial2"/>
    <dgm:cxn modelId="{AEB4B0C7-FC5F-4E3E-A93E-235AEE6C4581}" type="presParOf" srcId="{6BB17B6A-1A35-4857-B5B7-227D47F92F21}" destId="{458C793B-C3EF-4A36-A230-2DAF88AEEE41}"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7EDED2E-305C-43E5-9FEC-692A6F51180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IN"/>
        </a:p>
      </dgm:t>
    </dgm:pt>
    <dgm:pt modelId="{D7EAA727-666D-43F2-BA5F-8F3AD16A78D3}">
      <dgm:prSet phldrT="[Text]" custT="1"/>
      <dgm:spPr/>
      <dgm:t>
        <a:bodyPr anchor="t"/>
        <a:lstStyle/>
        <a:p>
          <a:pPr algn="l"/>
          <a:r>
            <a:rPr lang="en-IN" sz="2400" b="1" dirty="0">
              <a:solidFill>
                <a:srgbClr val="FFFF00"/>
              </a:solidFill>
            </a:rPr>
            <a:t>CONCUR</a:t>
          </a:r>
        </a:p>
        <a:p>
          <a:pPr algn="l"/>
          <a:r>
            <a:rPr lang="en-IN" sz="1800" dirty="0"/>
            <a:t>ILDP/Order will go for finalisation</a:t>
          </a:r>
        </a:p>
      </dgm:t>
    </dgm:pt>
    <dgm:pt modelId="{BE9AABFB-FE12-4B36-9CC6-FD45650CA1D9}" type="parTrans" cxnId="{7DFE7DE0-B9B3-471E-90AB-FD4040577351}">
      <dgm:prSet/>
      <dgm:spPr/>
      <dgm:t>
        <a:bodyPr/>
        <a:lstStyle/>
        <a:p>
          <a:endParaRPr lang="en-IN"/>
        </a:p>
      </dgm:t>
    </dgm:pt>
    <dgm:pt modelId="{A7E64D0B-905D-43D3-8E53-E3BF0BC33F59}" type="sibTrans" cxnId="{7DFE7DE0-B9B3-471E-90AB-FD4040577351}">
      <dgm:prSet/>
      <dgm:spPr/>
      <dgm:t>
        <a:bodyPr/>
        <a:lstStyle/>
        <a:p>
          <a:endParaRPr lang="en-IN"/>
        </a:p>
      </dgm:t>
    </dgm:pt>
    <dgm:pt modelId="{6D68CCF4-50E0-422C-AB75-D39B2C684D18}">
      <dgm:prSet phldrT="[Text]" custT="1"/>
      <dgm:spPr/>
      <dgm:t>
        <a:bodyPr anchor="t"/>
        <a:lstStyle/>
        <a:p>
          <a:pPr algn="l"/>
          <a:r>
            <a:rPr lang="en-IN" sz="2400" b="1" dirty="0">
              <a:solidFill>
                <a:srgbClr val="FFFF00"/>
              </a:solidFill>
            </a:rPr>
            <a:t>MODIFICATION</a:t>
          </a:r>
        </a:p>
        <a:p>
          <a:pPr algn="l"/>
          <a:r>
            <a:rPr lang="en-IN" sz="1800" dirty="0"/>
            <a:t>- ILDP/Order will go to the same AU for finalisation.</a:t>
          </a:r>
        </a:p>
        <a:p>
          <a:pPr algn="l"/>
          <a:r>
            <a:rPr lang="en-IN" sz="1800" b="0" dirty="0">
              <a:solidFill>
                <a:schemeClr val="bg1"/>
              </a:solidFill>
            </a:rPr>
            <a:t>- AU to specify in Note regarding action on the Modification sought and reasons for non acceptance</a:t>
          </a:r>
          <a:r>
            <a:rPr lang="en-IN" sz="1800" b="1" dirty="0">
              <a:solidFill>
                <a:srgbClr val="FFFF00"/>
              </a:solidFill>
            </a:rPr>
            <a:t> </a:t>
          </a:r>
        </a:p>
      </dgm:t>
    </dgm:pt>
    <dgm:pt modelId="{BD72AFF8-B42B-4C40-9A25-3800B77628EE}" type="parTrans" cxnId="{79C28D41-E92C-430C-9850-6F4EF7242A53}">
      <dgm:prSet/>
      <dgm:spPr/>
      <dgm:t>
        <a:bodyPr/>
        <a:lstStyle/>
        <a:p>
          <a:endParaRPr lang="en-IN"/>
        </a:p>
      </dgm:t>
    </dgm:pt>
    <dgm:pt modelId="{7856B729-F1EC-4CAA-BA51-409528B8F204}" type="sibTrans" cxnId="{79C28D41-E92C-430C-9850-6F4EF7242A53}">
      <dgm:prSet/>
      <dgm:spPr/>
      <dgm:t>
        <a:bodyPr/>
        <a:lstStyle/>
        <a:p>
          <a:endParaRPr lang="en-IN"/>
        </a:p>
      </dgm:t>
    </dgm:pt>
    <dgm:pt modelId="{D8EF040D-465A-42BD-B910-79D6463D2C27}">
      <dgm:prSet phldrT="[Text]" custT="1"/>
      <dgm:spPr/>
      <dgm:t>
        <a:bodyPr anchor="t"/>
        <a:lstStyle/>
        <a:p>
          <a:pPr algn="l">
            <a:lnSpc>
              <a:spcPct val="100000"/>
            </a:lnSpc>
            <a:spcAft>
              <a:spcPts val="0"/>
            </a:spcAft>
          </a:pPr>
          <a:endParaRPr lang="en-IN" sz="1800" b="1" dirty="0">
            <a:solidFill>
              <a:srgbClr val="FFFF00"/>
            </a:solidFill>
          </a:endParaRPr>
        </a:p>
      </dgm:t>
    </dgm:pt>
    <dgm:pt modelId="{E7D43BCF-D040-453F-8129-7FA2F5BC03D6}" type="sibTrans" cxnId="{D62A6A86-96C9-4E09-B24B-B00C7455AB16}">
      <dgm:prSet/>
      <dgm:spPr/>
      <dgm:t>
        <a:bodyPr/>
        <a:lstStyle/>
        <a:p>
          <a:endParaRPr lang="en-IN"/>
        </a:p>
      </dgm:t>
    </dgm:pt>
    <dgm:pt modelId="{9E39F033-EE08-4A18-B652-8EC70374ADBC}" type="parTrans" cxnId="{D62A6A86-96C9-4E09-B24B-B00C7455AB16}">
      <dgm:prSet/>
      <dgm:spPr/>
      <dgm:t>
        <a:bodyPr/>
        <a:lstStyle/>
        <a:p>
          <a:endParaRPr lang="en-IN"/>
        </a:p>
      </dgm:t>
    </dgm:pt>
    <dgm:pt modelId="{1B166089-F4E2-4B5E-9658-AC5E38453A35}" type="pres">
      <dgm:prSet presAssocID="{57EDED2E-305C-43E5-9FEC-692A6F511805}" presName="diagram" presStyleCnt="0">
        <dgm:presLayoutVars>
          <dgm:dir/>
          <dgm:resizeHandles val="exact"/>
        </dgm:presLayoutVars>
      </dgm:prSet>
      <dgm:spPr/>
    </dgm:pt>
    <dgm:pt modelId="{BA84416A-E904-4C98-ACE7-FE0BF6987009}" type="pres">
      <dgm:prSet presAssocID="{D7EAA727-666D-43F2-BA5F-8F3AD16A78D3}" presName="node" presStyleLbl="node1" presStyleIdx="0" presStyleCnt="3" custScaleY="100769">
        <dgm:presLayoutVars>
          <dgm:bulletEnabled val="1"/>
        </dgm:presLayoutVars>
      </dgm:prSet>
      <dgm:spPr/>
    </dgm:pt>
    <dgm:pt modelId="{C014DE9B-4989-4010-A2C4-3C37514652D4}" type="pres">
      <dgm:prSet presAssocID="{A7E64D0B-905D-43D3-8E53-E3BF0BC33F59}" presName="sibTrans" presStyleCnt="0"/>
      <dgm:spPr/>
    </dgm:pt>
    <dgm:pt modelId="{E250F098-4841-45F9-B703-6BF932C0F50B}" type="pres">
      <dgm:prSet presAssocID="{6D68CCF4-50E0-422C-AB75-D39B2C684D18}" presName="node" presStyleLbl="node1" presStyleIdx="1" presStyleCnt="3">
        <dgm:presLayoutVars>
          <dgm:bulletEnabled val="1"/>
        </dgm:presLayoutVars>
      </dgm:prSet>
      <dgm:spPr/>
    </dgm:pt>
    <dgm:pt modelId="{231B46DA-B308-406E-AE65-BD2C34F75F02}" type="pres">
      <dgm:prSet presAssocID="{7856B729-F1EC-4CAA-BA51-409528B8F204}" presName="sibTrans" presStyleCnt="0"/>
      <dgm:spPr/>
    </dgm:pt>
    <dgm:pt modelId="{59872C22-B3CC-416D-A2D9-FC3D13E17EEC}" type="pres">
      <dgm:prSet presAssocID="{D8EF040D-465A-42BD-B910-79D6463D2C27}" presName="node" presStyleLbl="node1" presStyleIdx="2" presStyleCnt="3" custScaleY="3175">
        <dgm:presLayoutVars>
          <dgm:bulletEnabled val="1"/>
        </dgm:presLayoutVars>
      </dgm:prSet>
      <dgm:spPr/>
    </dgm:pt>
  </dgm:ptLst>
  <dgm:cxnLst>
    <dgm:cxn modelId="{A18AEF0D-8578-4EBD-8F12-FDCB7B294FED}" type="presOf" srcId="{D8EF040D-465A-42BD-B910-79D6463D2C27}" destId="{59872C22-B3CC-416D-A2D9-FC3D13E17EEC}" srcOrd="0" destOrd="0" presId="urn:microsoft.com/office/officeart/2005/8/layout/default"/>
    <dgm:cxn modelId="{D076E23B-B80D-4EDB-A5D9-5BC02F399333}" type="presOf" srcId="{6D68CCF4-50E0-422C-AB75-D39B2C684D18}" destId="{E250F098-4841-45F9-B703-6BF932C0F50B}" srcOrd="0" destOrd="0" presId="urn:microsoft.com/office/officeart/2005/8/layout/default"/>
    <dgm:cxn modelId="{79C28D41-E92C-430C-9850-6F4EF7242A53}" srcId="{57EDED2E-305C-43E5-9FEC-692A6F511805}" destId="{6D68CCF4-50E0-422C-AB75-D39B2C684D18}" srcOrd="1" destOrd="0" parTransId="{BD72AFF8-B42B-4C40-9A25-3800B77628EE}" sibTransId="{7856B729-F1EC-4CAA-BA51-409528B8F204}"/>
    <dgm:cxn modelId="{9272AE50-5C82-4DF4-9943-1E2AD4190FE5}" type="presOf" srcId="{57EDED2E-305C-43E5-9FEC-692A6F511805}" destId="{1B166089-F4E2-4B5E-9658-AC5E38453A35}" srcOrd="0" destOrd="0" presId="urn:microsoft.com/office/officeart/2005/8/layout/default"/>
    <dgm:cxn modelId="{D62A6A86-96C9-4E09-B24B-B00C7455AB16}" srcId="{57EDED2E-305C-43E5-9FEC-692A6F511805}" destId="{D8EF040D-465A-42BD-B910-79D6463D2C27}" srcOrd="2" destOrd="0" parTransId="{9E39F033-EE08-4A18-B652-8EC70374ADBC}" sibTransId="{E7D43BCF-D040-453F-8129-7FA2F5BC03D6}"/>
    <dgm:cxn modelId="{F08A3BB2-5EE6-49DE-9D27-B228D63D04B8}" type="presOf" srcId="{D7EAA727-666D-43F2-BA5F-8F3AD16A78D3}" destId="{BA84416A-E904-4C98-ACE7-FE0BF6987009}" srcOrd="0" destOrd="0" presId="urn:microsoft.com/office/officeart/2005/8/layout/default"/>
    <dgm:cxn modelId="{7DFE7DE0-B9B3-471E-90AB-FD4040577351}" srcId="{57EDED2E-305C-43E5-9FEC-692A6F511805}" destId="{D7EAA727-666D-43F2-BA5F-8F3AD16A78D3}" srcOrd="0" destOrd="0" parTransId="{BE9AABFB-FE12-4B36-9CC6-FD45650CA1D9}" sibTransId="{A7E64D0B-905D-43D3-8E53-E3BF0BC33F59}"/>
    <dgm:cxn modelId="{B456DBF5-C8D5-403C-879C-99F3DB634D1A}" type="presParOf" srcId="{1B166089-F4E2-4B5E-9658-AC5E38453A35}" destId="{BA84416A-E904-4C98-ACE7-FE0BF6987009}" srcOrd="0" destOrd="0" presId="urn:microsoft.com/office/officeart/2005/8/layout/default"/>
    <dgm:cxn modelId="{505145B6-C530-4074-A9AC-61A26EABAC2B}" type="presParOf" srcId="{1B166089-F4E2-4B5E-9658-AC5E38453A35}" destId="{C014DE9B-4989-4010-A2C4-3C37514652D4}" srcOrd="1" destOrd="0" presId="urn:microsoft.com/office/officeart/2005/8/layout/default"/>
    <dgm:cxn modelId="{A9D1B608-EC98-45A9-B24F-49B5D2674A80}" type="presParOf" srcId="{1B166089-F4E2-4B5E-9658-AC5E38453A35}" destId="{E250F098-4841-45F9-B703-6BF932C0F50B}" srcOrd="2" destOrd="0" presId="urn:microsoft.com/office/officeart/2005/8/layout/default"/>
    <dgm:cxn modelId="{DEB3B2F1-5212-4E90-9D1A-AD370E6C46C8}" type="presParOf" srcId="{1B166089-F4E2-4B5E-9658-AC5E38453A35}" destId="{231B46DA-B308-406E-AE65-BD2C34F75F02}" srcOrd="3" destOrd="0" presId="urn:microsoft.com/office/officeart/2005/8/layout/default"/>
    <dgm:cxn modelId="{DE4CDE3E-7580-4788-8EAB-92BC422184B8}" type="presParOf" srcId="{1B166089-F4E2-4B5E-9658-AC5E38453A35}" destId="{59872C22-B3CC-416D-A2D9-FC3D13E17EEC}"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DA795F1-06EF-4EAA-AB51-E1CF42241CD1}"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IN"/>
        </a:p>
      </dgm:t>
    </dgm:pt>
    <dgm:pt modelId="{EE3CD7E7-E34C-4EB1-AD8A-62864114E988}">
      <dgm:prSet phldrT="[Text]"/>
      <dgm:spPr>
        <a:solidFill>
          <a:schemeClr val="accent6"/>
        </a:solidFill>
      </dgm:spPr>
      <dgm:t>
        <a:bodyPr/>
        <a:lstStyle/>
        <a:p>
          <a:r>
            <a:rPr lang="en-IN" dirty="0">
              <a:solidFill>
                <a:schemeClr val="bg1"/>
              </a:solidFill>
            </a:rPr>
            <a:t>COMPREHENDABLE</a:t>
          </a:r>
        </a:p>
      </dgm:t>
    </dgm:pt>
    <dgm:pt modelId="{EED3633C-5848-4D09-87A6-D144D30B7D36}" type="parTrans" cxnId="{5E192D19-460D-4D41-BDF4-CEB81982B7F3}">
      <dgm:prSet/>
      <dgm:spPr/>
      <dgm:t>
        <a:bodyPr/>
        <a:lstStyle/>
        <a:p>
          <a:endParaRPr lang="en-IN"/>
        </a:p>
      </dgm:t>
    </dgm:pt>
    <dgm:pt modelId="{806862F3-3BB2-410C-8392-D9087C277CA8}" type="sibTrans" cxnId="{5E192D19-460D-4D41-BDF4-CEB81982B7F3}">
      <dgm:prSet/>
      <dgm:spPr/>
      <dgm:t>
        <a:bodyPr/>
        <a:lstStyle/>
        <a:p>
          <a:endParaRPr lang="en-IN"/>
        </a:p>
      </dgm:t>
    </dgm:pt>
    <dgm:pt modelId="{05649C47-EA26-4A23-9B7A-7A42AFCEAF0E}">
      <dgm:prSet phldrT="[Text]"/>
      <dgm:spPr/>
      <dgm:t>
        <a:bodyPr/>
        <a:lstStyle/>
        <a:p>
          <a:r>
            <a:rPr lang="en-IN" dirty="0"/>
            <a:t>Precise</a:t>
          </a:r>
        </a:p>
      </dgm:t>
    </dgm:pt>
    <dgm:pt modelId="{58F9C01D-9CE9-453A-AD22-E9BC63D87FA7}" type="parTrans" cxnId="{BE8789F4-3419-4B47-84F1-84940442B35B}">
      <dgm:prSet/>
      <dgm:spPr/>
      <dgm:t>
        <a:bodyPr/>
        <a:lstStyle/>
        <a:p>
          <a:endParaRPr lang="en-IN"/>
        </a:p>
      </dgm:t>
    </dgm:pt>
    <dgm:pt modelId="{7CA5129D-036C-4664-8A04-0BEFF6E68878}" type="sibTrans" cxnId="{BE8789F4-3419-4B47-84F1-84940442B35B}">
      <dgm:prSet/>
      <dgm:spPr/>
      <dgm:t>
        <a:bodyPr/>
        <a:lstStyle/>
        <a:p>
          <a:endParaRPr lang="en-IN"/>
        </a:p>
      </dgm:t>
    </dgm:pt>
    <dgm:pt modelId="{1CA678AE-F954-4642-8F6A-4A65BD8B5DC0}">
      <dgm:prSet phldrT="[Text]"/>
      <dgm:spPr/>
      <dgm:t>
        <a:bodyPr/>
        <a:lstStyle/>
        <a:p>
          <a:r>
            <a:rPr lang="en-IN" dirty="0"/>
            <a:t>Unambiguous </a:t>
          </a:r>
        </a:p>
      </dgm:t>
    </dgm:pt>
    <dgm:pt modelId="{721F4ABF-FFEA-48BE-8984-615A72FF99BF}" type="parTrans" cxnId="{CF0DFC68-5CDD-4A91-AC2A-602E73565559}">
      <dgm:prSet/>
      <dgm:spPr/>
      <dgm:t>
        <a:bodyPr/>
        <a:lstStyle/>
        <a:p>
          <a:endParaRPr lang="en-IN"/>
        </a:p>
      </dgm:t>
    </dgm:pt>
    <dgm:pt modelId="{EFDADB90-C51C-46A9-BC1E-72A02085AD60}" type="sibTrans" cxnId="{CF0DFC68-5CDD-4A91-AC2A-602E73565559}">
      <dgm:prSet/>
      <dgm:spPr/>
      <dgm:t>
        <a:bodyPr/>
        <a:lstStyle/>
        <a:p>
          <a:endParaRPr lang="en-IN"/>
        </a:p>
      </dgm:t>
    </dgm:pt>
    <dgm:pt modelId="{D326C824-8BAA-4F43-AA0B-7E3AA4382CEA}">
      <dgm:prSet phldrT="[Text]"/>
      <dgm:spPr/>
      <dgm:t>
        <a:bodyPr/>
        <a:lstStyle/>
        <a:p>
          <a:r>
            <a:rPr lang="en-IN" dirty="0"/>
            <a:t>Non vague</a:t>
          </a:r>
        </a:p>
      </dgm:t>
    </dgm:pt>
    <dgm:pt modelId="{5382A1D2-DC73-4B89-B6D1-E2CA5EA30A3F}" type="parTrans" cxnId="{273D4354-5FB3-4A54-B97D-864C992F219B}">
      <dgm:prSet/>
      <dgm:spPr/>
      <dgm:t>
        <a:bodyPr/>
        <a:lstStyle/>
        <a:p>
          <a:endParaRPr lang="en-IN"/>
        </a:p>
      </dgm:t>
    </dgm:pt>
    <dgm:pt modelId="{919B5FDB-E7C7-425B-A390-27ABBB9C95CB}" type="sibTrans" cxnId="{273D4354-5FB3-4A54-B97D-864C992F219B}">
      <dgm:prSet/>
      <dgm:spPr/>
      <dgm:t>
        <a:bodyPr/>
        <a:lstStyle/>
        <a:p>
          <a:endParaRPr lang="en-IN"/>
        </a:p>
      </dgm:t>
    </dgm:pt>
    <dgm:pt modelId="{FB6FC331-3BE6-46E6-95A9-8EB4E6198928}">
      <dgm:prSet phldrT="[Text]"/>
      <dgm:spPr/>
      <dgm:t>
        <a:bodyPr/>
        <a:lstStyle/>
        <a:p>
          <a:r>
            <a:rPr lang="en-IN" dirty="0"/>
            <a:t>Practical suggestions / solutions</a:t>
          </a:r>
        </a:p>
      </dgm:t>
    </dgm:pt>
    <dgm:pt modelId="{6A2A59FC-59AF-4B7D-93DB-1E08581684D4}" type="parTrans" cxnId="{8B499D19-8F53-4459-88FF-04F9B2BD9A61}">
      <dgm:prSet/>
      <dgm:spPr/>
      <dgm:t>
        <a:bodyPr/>
        <a:lstStyle/>
        <a:p>
          <a:endParaRPr lang="en-IN"/>
        </a:p>
      </dgm:t>
    </dgm:pt>
    <dgm:pt modelId="{D874684B-211A-4CB0-AAE9-1D4703D26655}" type="sibTrans" cxnId="{8B499D19-8F53-4459-88FF-04F9B2BD9A61}">
      <dgm:prSet/>
      <dgm:spPr/>
      <dgm:t>
        <a:bodyPr/>
        <a:lstStyle/>
        <a:p>
          <a:endParaRPr lang="en-IN"/>
        </a:p>
      </dgm:t>
    </dgm:pt>
    <dgm:pt modelId="{69A14241-B4ED-4A90-BA38-49086672064E}">
      <dgm:prSet phldrT="[Text]"/>
      <dgm:spPr>
        <a:solidFill>
          <a:schemeClr val="accent2">
            <a:lumMod val="75000"/>
          </a:schemeClr>
        </a:solidFill>
      </dgm:spPr>
      <dgm:t>
        <a:bodyPr/>
        <a:lstStyle/>
        <a:p>
          <a:r>
            <a:rPr lang="en-IN" dirty="0">
              <a:solidFill>
                <a:schemeClr val="bg1"/>
              </a:solidFill>
            </a:rPr>
            <a:t>PROTOCOL</a:t>
          </a:r>
        </a:p>
      </dgm:t>
    </dgm:pt>
    <dgm:pt modelId="{4A59F75E-C777-4485-B835-B6493DB065C7}" type="parTrans" cxnId="{E7FFF157-BB66-49CF-9DE5-1974667C7F0A}">
      <dgm:prSet/>
      <dgm:spPr/>
      <dgm:t>
        <a:bodyPr/>
        <a:lstStyle/>
        <a:p>
          <a:endParaRPr lang="en-IN"/>
        </a:p>
      </dgm:t>
    </dgm:pt>
    <dgm:pt modelId="{E23B3351-293B-4CFC-8FC4-0D331F0E1D31}" type="sibTrans" cxnId="{E7FFF157-BB66-49CF-9DE5-1974667C7F0A}">
      <dgm:prSet/>
      <dgm:spPr/>
      <dgm:t>
        <a:bodyPr/>
        <a:lstStyle/>
        <a:p>
          <a:endParaRPr lang="en-IN"/>
        </a:p>
      </dgm:t>
    </dgm:pt>
    <dgm:pt modelId="{007C7321-A65A-4F47-BF84-F14D864C617A}">
      <dgm:prSet phldrT="[Text]"/>
      <dgm:spPr/>
      <dgm:t>
        <a:bodyPr/>
        <a:lstStyle/>
        <a:p>
          <a:r>
            <a:rPr lang="en-IN" dirty="0"/>
            <a:t>Service of notices and opportunities</a:t>
          </a:r>
        </a:p>
      </dgm:t>
    </dgm:pt>
    <dgm:pt modelId="{3D73D825-F034-4507-8151-2A2286D29852}" type="parTrans" cxnId="{92EA60A1-7D01-4245-85B7-F05116C3DE29}">
      <dgm:prSet/>
      <dgm:spPr/>
      <dgm:t>
        <a:bodyPr/>
        <a:lstStyle/>
        <a:p>
          <a:endParaRPr lang="en-IN"/>
        </a:p>
      </dgm:t>
    </dgm:pt>
    <dgm:pt modelId="{9708F866-95DF-4C18-85A4-D39F393D00D2}" type="sibTrans" cxnId="{92EA60A1-7D01-4245-85B7-F05116C3DE29}">
      <dgm:prSet/>
      <dgm:spPr/>
      <dgm:t>
        <a:bodyPr/>
        <a:lstStyle/>
        <a:p>
          <a:endParaRPr lang="en-IN"/>
        </a:p>
      </dgm:t>
    </dgm:pt>
    <dgm:pt modelId="{59FFC7E3-0B9A-4005-BC7F-BD6F2D9FF828}">
      <dgm:prSet phldrT="[Text]"/>
      <dgm:spPr/>
      <dgm:t>
        <a:bodyPr/>
        <a:lstStyle/>
        <a:p>
          <a:r>
            <a:rPr lang="en-IN" dirty="0"/>
            <a:t>SOPs followed  esp. non responsive cases</a:t>
          </a:r>
        </a:p>
      </dgm:t>
    </dgm:pt>
    <dgm:pt modelId="{4CD076DE-D605-4F50-891F-B745074CA67B}" type="parTrans" cxnId="{894027BF-1BB2-4DD8-AD34-385B9C1F298F}">
      <dgm:prSet/>
      <dgm:spPr/>
      <dgm:t>
        <a:bodyPr/>
        <a:lstStyle/>
        <a:p>
          <a:endParaRPr lang="en-IN"/>
        </a:p>
      </dgm:t>
    </dgm:pt>
    <dgm:pt modelId="{7BCF8725-2B63-47F7-B599-9985B3AC1953}" type="sibTrans" cxnId="{894027BF-1BB2-4DD8-AD34-385B9C1F298F}">
      <dgm:prSet/>
      <dgm:spPr/>
      <dgm:t>
        <a:bodyPr/>
        <a:lstStyle/>
        <a:p>
          <a:endParaRPr lang="en-IN"/>
        </a:p>
      </dgm:t>
    </dgm:pt>
    <dgm:pt modelId="{FC1025C3-2E7E-4DD3-8E90-5FD1C68FE9A3}">
      <dgm:prSet phldrT="[Text]"/>
      <dgm:spPr>
        <a:solidFill>
          <a:schemeClr val="accent4"/>
        </a:solidFill>
      </dgm:spPr>
      <dgm:t>
        <a:bodyPr/>
        <a:lstStyle/>
        <a:p>
          <a:r>
            <a:rPr lang="en-IN" dirty="0">
              <a:solidFill>
                <a:schemeClr val="bg1"/>
              </a:solidFill>
            </a:rPr>
            <a:t>DEFINITE</a:t>
          </a:r>
        </a:p>
      </dgm:t>
    </dgm:pt>
    <dgm:pt modelId="{E99D488E-CC88-4C0E-8330-ED77D5F5E9E9}" type="sibTrans" cxnId="{8DE02F1D-AA9F-4592-BD40-D8D8462F9468}">
      <dgm:prSet/>
      <dgm:spPr/>
      <dgm:t>
        <a:bodyPr/>
        <a:lstStyle/>
        <a:p>
          <a:endParaRPr lang="en-IN"/>
        </a:p>
      </dgm:t>
    </dgm:pt>
    <dgm:pt modelId="{141C0D94-1C3C-45EA-8936-D64D1CB784B5}" type="parTrans" cxnId="{8DE02F1D-AA9F-4592-BD40-D8D8462F9468}">
      <dgm:prSet/>
      <dgm:spPr/>
      <dgm:t>
        <a:bodyPr/>
        <a:lstStyle/>
        <a:p>
          <a:endParaRPr lang="en-IN"/>
        </a:p>
      </dgm:t>
    </dgm:pt>
    <dgm:pt modelId="{B4E5DAD4-4C4D-4347-A5D6-F288C3F426CA}" type="pres">
      <dgm:prSet presAssocID="{ADA795F1-06EF-4EAA-AB51-E1CF42241CD1}" presName="theList" presStyleCnt="0">
        <dgm:presLayoutVars>
          <dgm:dir/>
          <dgm:animLvl val="lvl"/>
          <dgm:resizeHandles val="exact"/>
        </dgm:presLayoutVars>
      </dgm:prSet>
      <dgm:spPr/>
    </dgm:pt>
    <dgm:pt modelId="{49F8B0C5-21C5-482F-AAE0-E1900FAAE357}" type="pres">
      <dgm:prSet presAssocID="{EE3CD7E7-E34C-4EB1-AD8A-62864114E988}" presName="compNode" presStyleCnt="0"/>
      <dgm:spPr/>
    </dgm:pt>
    <dgm:pt modelId="{7E4FC030-2B18-43E5-93AC-32A0E780A44C}" type="pres">
      <dgm:prSet presAssocID="{EE3CD7E7-E34C-4EB1-AD8A-62864114E988}" presName="aNode" presStyleLbl="bgShp" presStyleIdx="0" presStyleCnt="3"/>
      <dgm:spPr/>
    </dgm:pt>
    <dgm:pt modelId="{F0D24D19-7BD7-4A5B-8A2E-D9FDE88D4486}" type="pres">
      <dgm:prSet presAssocID="{EE3CD7E7-E34C-4EB1-AD8A-62864114E988}" presName="textNode" presStyleLbl="bgShp" presStyleIdx="0" presStyleCnt="3"/>
      <dgm:spPr/>
    </dgm:pt>
    <dgm:pt modelId="{035990B9-0B08-45D3-A3F1-EB37830B11B8}" type="pres">
      <dgm:prSet presAssocID="{EE3CD7E7-E34C-4EB1-AD8A-62864114E988}" presName="compChildNode" presStyleCnt="0"/>
      <dgm:spPr/>
    </dgm:pt>
    <dgm:pt modelId="{911AF869-5B55-4EE9-82A5-E56E500615B8}" type="pres">
      <dgm:prSet presAssocID="{EE3CD7E7-E34C-4EB1-AD8A-62864114E988}" presName="theInnerList" presStyleCnt="0"/>
      <dgm:spPr/>
    </dgm:pt>
    <dgm:pt modelId="{7E3B657C-EAF3-4F85-A6EF-5A1E0071E8EC}" type="pres">
      <dgm:prSet presAssocID="{05649C47-EA26-4A23-9B7A-7A42AFCEAF0E}" presName="childNode" presStyleLbl="node1" presStyleIdx="0" presStyleCnt="6">
        <dgm:presLayoutVars>
          <dgm:bulletEnabled val="1"/>
        </dgm:presLayoutVars>
      </dgm:prSet>
      <dgm:spPr/>
    </dgm:pt>
    <dgm:pt modelId="{425684E8-2059-4545-B49D-E5749D9248EF}" type="pres">
      <dgm:prSet presAssocID="{05649C47-EA26-4A23-9B7A-7A42AFCEAF0E}" presName="aSpace2" presStyleCnt="0"/>
      <dgm:spPr/>
    </dgm:pt>
    <dgm:pt modelId="{976B2619-1C81-4F99-807E-993D522B703D}" type="pres">
      <dgm:prSet presAssocID="{1CA678AE-F954-4642-8F6A-4A65BD8B5DC0}" presName="childNode" presStyleLbl="node1" presStyleIdx="1" presStyleCnt="6">
        <dgm:presLayoutVars>
          <dgm:bulletEnabled val="1"/>
        </dgm:presLayoutVars>
      </dgm:prSet>
      <dgm:spPr/>
    </dgm:pt>
    <dgm:pt modelId="{5F63307D-AB64-4F3A-959F-54774C236187}" type="pres">
      <dgm:prSet presAssocID="{EE3CD7E7-E34C-4EB1-AD8A-62864114E988}" presName="aSpace" presStyleCnt="0"/>
      <dgm:spPr/>
    </dgm:pt>
    <dgm:pt modelId="{D5870F5B-6521-4A82-BC20-E8FE6536D83C}" type="pres">
      <dgm:prSet presAssocID="{FC1025C3-2E7E-4DD3-8E90-5FD1C68FE9A3}" presName="compNode" presStyleCnt="0"/>
      <dgm:spPr/>
    </dgm:pt>
    <dgm:pt modelId="{603A4F4F-9355-494F-A7F4-96EC07296FEE}" type="pres">
      <dgm:prSet presAssocID="{FC1025C3-2E7E-4DD3-8E90-5FD1C68FE9A3}" presName="aNode" presStyleLbl="bgShp" presStyleIdx="1" presStyleCnt="3"/>
      <dgm:spPr/>
    </dgm:pt>
    <dgm:pt modelId="{F9DCD182-74EF-46F1-A3A7-62933957FE33}" type="pres">
      <dgm:prSet presAssocID="{FC1025C3-2E7E-4DD3-8E90-5FD1C68FE9A3}" presName="textNode" presStyleLbl="bgShp" presStyleIdx="1" presStyleCnt="3"/>
      <dgm:spPr/>
    </dgm:pt>
    <dgm:pt modelId="{BFBA24B7-E270-4AE7-A172-5BB05FD1EEC9}" type="pres">
      <dgm:prSet presAssocID="{FC1025C3-2E7E-4DD3-8E90-5FD1C68FE9A3}" presName="compChildNode" presStyleCnt="0"/>
      <dgm:spPr/>
    </dgm:pt>
    <dgm:pt modelId="{1AEAFE8E-5319-4D30-A955-672EA5727DFC}" type="pres">
      <dgm:prSet presAssocID="{FC1025C3-2E7E-4DD3-8E90-5FD1C68FE9A3}" presName="theInnerList" presStyleCnt="0"/>
      <dgm:spPr/>
    </dgm:pt>
    <dgm:pt modelId="{C56DA845-A86F-44B9-A416-18C60A2A35EF}" type="pres">
      <dgm:prSet presAssocID="{D326C824-8BAA-4F43-AA0B-7E3AA4382CEA}" presName="childNode" presStyleLbl="node1" presStyleIdx="2" presStyleCnt="6">
        <dgm:presLayoutVars>
          <dgm:bulletEnabled val="1"/>
        </dgm:presLayoutVars>
      </dgm:prSet>
      <dgm:spPr/>
    </dgm:pt>
    <dgm:pt modelId="{77F5986A-0EDE-4F2B-9B02-E69D5E4F8C32}" type="pres">
      <dgm:prSet presAssocID="{D326C824-8BAA-4F43-AA0B-7E3AA4382CEA}" presName="aSpace2" presStyleCnt="0"/>
      <dgm:spPr/>
    </dgm:pt>
    <dgm:pt modelId="{86EE0354-1574-4797-8B84-4C51DF1A8273}" type="pres">
      <dgm:prSet presAssocID="{FB6FC331-3BE6-46E6-95A9-8EB4E6198928}" presName="childNode" presStyleLbl="node1" presStyleIdx="3" presStyleCnt="6">
        <dgm:presLayoutVars>
          <dgm:bulletEnabled val="1"/>
        </dgm:presLayoutVars>
      </dgm:prSet>
      <dgm:spPr/>
    </dgm:pt>
    <dgm:pt modelId="{4C7A6B0E-5A23-4C6C-8B2F-4A42E861ED52}" type="pres">
      <dgm:prSet presAssocID="{FC1025C3-2E7E-4DD3-8E90-5FD1C68FE9A3}" presName="aSpace" presStyleCnt="0"/>
      <dgm:spPr/>
    </dgm:pt>
    <dgm:pt modelId="{B2EF746F-8710-4E3B-9E8F-272E9A1C1CEF}" type="pres">
      <dgm:prSet presAssocID="{69A14241-B4ED-4A90-BA38-49086672064E}" presName="compNode" presStyleCnt="0"/>
      <dgm:spPr/>
    </dgm:pt>
    <dgm:pt modelId="{29F39634-123C-4397-856D-7F96B46B578D}" type="pres">
      <dgm:prSet presAssocID="{69A14241-B4ED-4A90-BA38-49086672064E}" presName="aNode" presStyleLbl="bgShp" presStyleIdx="2" presStyleCnt="3"/>
      <dgm:spPr/>
    </dgm:pt>
    <dgm:pt modelId="{5F36DB8B-B972-44A5-BAFB-845C94B1EF12}" type="pres">
      <dgm:prSet presAssocID="{69A14241-B4ED-4A90-BA38-49086672064E}" presName="textNode" presStyleLbl="bgShp" presStyleIdx="2" presStyleCnt="3"/>
      <dgm:spPr/>
    </dgm:pt>
    <dgm:pt modelId="{6F4A5010-CBDC-42F3-BEB7-270AE4BA71E2}" type="pres">
      <dgm:prSet presAssocID="{69A14241-B4ED-4A90-BA38-49086672064E}" presName="compChildNode" presStyleCnt="0"/>
      <dgm:spPr/>
    </dgm:pt>
    <dgm:pt modelId="{C4A16963-E402-476D-A6ED-E0939E5B5E35}" type="pres">
      <dgm:prSet presAssocID="{69A14241-B4ED-4A90-BA38-49086672064E}" presName="theInnerList" presStyleCnt="0"/>
      <dgm:spPr/>
    </dgm:pt>
    <dgm:pt modelId="{8F35DC42-C624-4510-A03C-965C4F6E13F7}" type="pres">
      <dgm:prSet presAssocID="{007C7321-A65A-4F47-BF84-F14D864C617A}" presName="childNode" presStyleLbl="node1" presStyleIdx="4" presStyleCnt="6">
        <dgm:presLayoutVars>
          <dgm:bulletEnabled val="1"/>
        </dgm:presLayoutVars>
      </dgm:prSet>
      <dgm:spPr/>
    </dgm:pt>
    <dgm:pt modelId="{CF4A874A-0C2C-4227-87CD-D45D9DE5E0F8}" type="pres">
      <dgm:prSet presAssocID="{007C7321-A65A-4F47-BF84-F14D864C617A}" presName="aSpace2" presStyleCnt="0"/>
      <dgm:spPr/>
    </dgm:pt>
    <dgm:pt modelId="{4006E07A-BA0E-4B61-A89E-B080039A0BF0}" type="pres">
      <dgm:prSet presAssocID="{59FFC7E3-0B9A-4005-BC7F-BD6F2D9FF828}" presName="childNode" presStyleLbl="node1" presStyleIdx="5" presStyleCnt="6">
        <dgm:presLayoutVars>
          <dgm:bulletEnabled val="1"/>
        </dgm:presLayoutVars>
      </dgm:prSet>
      <dgm:spPr/>
    </dgm:pt>
  </dgm:ptLst>
  <dgm:cxnLst>
    <dgm:cxn modelId="{7E785A14-CACC-40AD-B6F7-03679F4EB35D}" type="presOf" srcId="{ADA795F1-06EF-4EAA-AB51-E1CF42241CD1}" destId="{B4E5DAD4-4C4D-4347-A5D6-F288C3F426CA}" srcOrd="0" destOrd="0" presId="urn:microsoft.com/office/officeart/2005/8/layout/lProcess2"/>
    <dgm:cxn modelId="{5E192D19-460D-4D41-BDF4-CEB81982B7F3}" srcId="{ADA795F1-06EF-4EAA-AB51-E1CF42241CD1}" destId="{EE3CD7E7-E34C-4EB1-AD8A-62864114E988}" srcOrd="0" destOrd="0" parTransId="{EED3633C-5848-4D09-87A6-D144D30B7D36}" sibTransId="{806862F3-3BB2-410C-8392-D9087C277CA8}"/>
    <dgm:cxn modelId="{8B499D19-8F53-4459-88FF-04F9B2BD9A61}" srcId="{FC1025C3-2E7E-4DD3-8E90-5FD1C68FE9A3}" destId="{FB6FC331-3BE6-46E6-95A9-8EB4E6198928}" srcOrd="1" destOrd="0" parTransId="{6A2A59FC-59AF-4B7D-93DB-1E08581684D4}" sibTransId="{D874684B-211A-4CB0-AAE9-1D4703D26655}"/>
    <dgm:cxn modelId="{8DE02F1D-AA9F-4592-BD40-D8D8462F9468}" srcId="{ADA795F1-06EF-4EAA-AB51-E1CF42241CD1}" destId="{FC1025C3-2E7E-4DD3-8E90-5FD1C68FE9A3}" srcOrd="1" destOrd="0" parTransId="{141C0D94-1C3C-45EA-8936-D64D1CB784B5}" sibTransId="{E99D488E-CC88-4C0E-8330-ED77D5F5E9E9}"/>
    <dgm:cxn modelId="{29E72028-8876-4CC4-AE82-E03DC3D61E94}" type="presOf" srcId="{FC1025C3-2E7E-4DD3-8E90-5FD1C68FE9A3}" destId="{603A4F4F-9355-494F-A7F4-96EC07296FEE}" srcOrd="0" destOrd="0" presId="urn:microsoft.com/office/officeart/2005/8/layout/lProcess2"/>
    <dgm:cxn modelId="{F5B33944-92AC-409B-800F-4AD0C1F83D56}" type="presOf" srcId="{D326C824-8BAA-4F43-AA0B-7E3AA4382CEA}" destId="{C56DA845-A86F-44B9-A416-18C60A2A35EF}" srcOrd="0" destOrd="0" presId="urn:microsoft.com/office/officeart/2005/8/layout/lProcess2"/>
    <dgm:cxn modelId="{FBB16567-3349-44E4-B1BD-CB28AD337BFA}" type="presOf" srcId="{EE3CD7E7-E34C-4EB1-AD8A-62864114E988}" destId="{7E4FC030-2B18-43E5-93AC-32A0E780A44C}" srcOrd="0" destOrd="0" presId="urn:microsoft.com/office/officeart/2005/8/layout/lProcess2"/>
    <dgm:cxn modelId="{CF0DFC68-5CDD-4A91-AC2A-602E73565559}" srcId="{EE3CD7E7-E34C-4EB1-AD8A-62864114E988}" destId="{1CA678AE-F954-4642-8F6A-4A65BD8B5DC0}" srcOrd="1" destOrd="0" parTransId="{721F4ABF-FFEA-48BE-8984-615A72FF99BF}" sibTransId="{EFDADB90-C51C-46A9-BC1E-72A02085AD60}"/>
    <dgm:cxn modelId="{273D4354-5FB3-4A54-B97D-864C992F219B}" srcId="{FC1025C3-2E7E-4DD3-8E90-5FD1C68FE9A3}" destId="{D326C824-8BAA-4F43-AA0B-7E3AA4382CEA}" srcOrd="0" destOrd="0" parTransId="{5382A1D2-DC73-4B89-B6D1-E2CA5EA30A3F}" sibTransId="{919B5FDB-E7C7-425B-A390-27ABBB9C95CB}"/>
    <dgm:cxn modelId="{D6011677-BFE5-4B50-917A-F838C32D3AC7}" type="presOf" srcId="{69A14241-B4ED-4A90-BA38-49086672064E}" destId="{5F36DB8B-B972-44A5-BAFB-845C94B1EF12}" srcOrd="1" destOrd="0" presId="urn:microsoft.com/office/officeart/2005/8/layout/lProcess2"/>
    <dgm:cxn modelId="{E7FFF157-BB66-49CF-9DE5-1974667C7F0A}" srcId="{ADA795F1-06EF-4EAA-AB51-E1CF42241CD1}" destId="{69A14241-B4ED-4A90-BA38-49086672064E}" srcOrd="2" destOrd="0" parTransId="{4A59F75E-C777-4485-B835-B6493DB065C7}" sibTransId="{E23B3351-293B-4CFC-8FC4-0D331F0E1D31}"/>
    <dgm:cxn modelId="{FD3C707E-2019-44A0-A8EF-9CD705DFA949}" type="presOf" srcId="{05649C47-EA26-4A23-9B7A-7A42AFCEAF0E}" destId="{7E3B657C-EAF3-4F85-A6EF-5A1E0071E8EC}" srcOrd="0" destOrd="0" presId="urn:microsoft.com/office/officeart/2005/8/layout/lProcess2"/>
    <dgm:cxn modelId="{FC161A99-E1EF-4DB0-A974-D2DD700AA294}" type="presOf" srcId="{69A14241-B4ED-4A90-BA38-49086672064E}" destId="{29F39634-123C-4397-856D-7F96B46B578D}" srcOrd="0" destOrd="0" presId="urn:microsoft.com/office/officeart/2005/8/layout/lProcess2"/>
    <dgm:cxn modelId="{92EA60A1-7D01-4245-85B7-F05116C3DE29}" srcId="{69A14241-B4ED-4A90-BA38-49086672064E}" destId="{007C7321-A65A-4F47-BF84-F14D864C617A}" srcOrd="0" destOrd="0" parTransId="{3D73D825-F034-4507-8151-2A2286D29852}" sibTransId="{9708F866-95DF-4C18-85A4-D39F393D00D2}"/>
    <dgm:cxn modelId="{6809C5A9-23B4-4C4C-BC1A-C395F33384D5}" type="presOf" srcId="{FC1025C3-2E7E-4DD3-8E90-5FD1C68FE9A3}" destId="{F9DCD182-74EF-46F1-A3A7-62933957FE33}" srcOrd="1" destOrd="0" presId="urn:microsoft.com/office/officeart/2005/8/layout/lProcess2"/>
    <dgm:cxn modelId="{FB1275B9-5264-4811-BD41-39CC9312BD17}" type="presOf" srcId="{FB6FC331-3BE6-46E6-95A9-8EB4E6198928}" destId="{86EE0354-1574-4797-8B84-4C51DF1A8273}" srcOrd="0" destOrd="0" presId="urn:microsoft.com/office/officeart/2005/8/layout/lProcess2"/>
    <dgm:cxn modelId="{894027BF-1BB2-4DD8-AD34-385B9C1F298F}" srcId="{69A14241-B4ED-4A90-BA38-49086672064E}" destId="{59FFC7E3-0B9A-4005-BC7F-BD6F2D9FF828}" srcOrd="1" destOrd="0" parTransId="{4CD076DE-D605-4F50-891F-B745074CA67B}" sibTransId="{7BCF8725-2B63-47F7-B599-9985B3AC1953}"/>
    <dgm:cxn modelId="{AE7838C6-6893-4C8F-BDDB-01821240006F}" type="presOf" srcId="{1CA678AE-F954-4642-8F6A-4A65BD8B5DC0}" destId="{976B2619-1C81-4F99-807E-993D522B703D}" srcOrd="0" destOrd="0" presId="urn:microsoft.com/office/officeart/2005/8/layout/lProcess2"/>
    <dgm:cxn modelId="{A216F9CE-4437-4884-8896-60CAEB29894C}" type="presOf" srcId="{EE3CD7E7-E34C-4EB1-AD8A-62864114E988}" destId="{F0D24D19-7BD7-4A5B-8A2E-D9FDE88D4486}" srcOrd="1" destOrd="0" presId="urn:microsoft.com/office/officeart/2005/8/layout/lProcess2"/>
    <dgm:cxn modelId="{236990F1-9722-494C-A8E8-063CE9F73AB9}" type="presOf" srcId="{59FFC7E3-0B9A-4005-BC7F-BD6F2D9FF828}" destId="{4006E07A-BA0E-4B61-A89E-B080039A0BF0}" srcOrd="0" destOrd="0" presId="urn:microsoft.com/office/officeart/2005/8/layout/lProcess2"/>
    <dgm:cxn modelId="{BE8789F4-3419-4B47-84F1-84940442B35B}" srcId="{EE3CD7E7-E34C-4EB1-AD8A-62864114E988}" destId="{05649C47-EA26-4A23-9B7A-7A42AFCEAF0E}" srcOrd="0" destOrd="0" parTransId="{58F9C01D-9CE9-453A-AD22-E9BC63D87FA7}" sibTransId="{7CA5129D-036C-4664-8A04-0BEFF6E68878}"/>
    <dgm:cxn modelId="{1A6522FA-C365-4966-9339-D74934FA37EB}" type="presOf" srcId="{007C7321-A65A-4F47-BF84-F14D864C617A}" destId="{8F35DC42-C624-4510-A03C-965C4F6E13F7}" srcOrd="0" destOrd="0" presId="urn:microsoft.com/office/officeart/2005/8/layout/lProcess2"/>
    <dgm:cxn modelId="{024CC537-EFD2-46AB-8680-403018782B93}" type="presParOf" srcId="{B4E5DAD4-4C4D-4347-A5D6-F288C3F426CA}" destId="{49F8B0C5-21C5-482F-AAE0-E1900FAAE357}" srcOrd="0" destOrd="0" presId="urn:microsoft.com/office/officeart/2005/8/layout/lProcess2"/>
    <dgm:cxn modelId="{8FBEE79F-B91B-4664-85A7-64B0846794BD}" type="presParOf" srcId="{49F8B0C5-21C5-482F-AAE0-E1900FAAE357}" destId="{7E4FC030-2B18-43E5-93AC-32A0E780A44C}" srcOrd="0" destOrd="0" presId="urn:microsoft.com/office/officeart/2005/8/layout/lProcess2"/>
    <dgm:cxn modelId="{F77F339B-84C9-4B1E-B1AA-AE1D6E2E4D31}" type="presParOf" srcId="{49F8B0C5-21C5-482F-AAE0-E1900FAAE357}" destId="{F0D24D19-7BD7-4A5B-8A2E-D9FDE88D4486}" srcOrd="1" destOrd="0" presId="urn:microsoft.com/office/officeart/2005/8/layout/lProcess2"/>
    <dgm:cxn modelId="{FB261CBC-12B6-4791-8325-16DA513A86A8}" type="presParOf" srcId="{49F8B0C5-21C5-482F-AAE0-E1900FAAE357}" destId="{035990B9-0B08-45D3-A3F1-EB37830B11B8}" srcOrd="2" destOrd="0" presId="urn:microsoft.com/office/officeart/2005/8/layout/lProcess2"/>
    <dgm:cxn modelId="{5D8EACEA-6376-4C5F-AADD-5A0656F98162}" type="presParOf" srcId="{035990B9-0B08-45D3-A3F1-EB37830B11B8}" destId="{911AF869-5B55-4EE9-82A5-E56E500615B8}" srcOrd="0" destOrd="0" presId="urn:microsoft.com/office/officeart/2005/8/layout/lProcess2"/>
    <dgm:cxn modelId="{EEEFBE8D-EBFE-4D21-9C6F-95E5ECD0FC5D}" type="presParOf" srcId="{911AF869-5B55-4EE9-82A5-E56E500615B8}" destId="{7E3B657C-EAF3-4F85-A6EF-5A1E0071E8EC}" srcOrd="0" destOrd="0" presId="urn:microsoft.com/office/officeart/2005/8/layout/lProcess2"/>
    <dgm:cxn modelId="{6D0D2706-CA45-46F0-B62B-219E34A5B227}" type="presParOf" srcId="{911AF869-5B55-4EE9-82A5-E56E500615B8}" destId="{425684E8-2059-4545-B49D-E5749D9248EF}" srcOrd="1" destOrd="0" presId="urn:microsoft.com/office/officeart/2005/8/layout/lProcess2"/>
    <dgm:cxn modelId="{C29DB6DC-6DDE-442C-A7C5-B52AF4C054B4}" type="presParOf" srcId="{911AF869-5B55-4EE9-82A5-E56E500615B8}" destId="{976B2619-1C81-4F99-807E-993D522B703D}" srcOrd="2" destOrd="0" presId="urn:microsoft.com/office/officeart/2005/8/layout/lProcess2"/>
    <dgm:cxn modelId="{755050E9-6B67-42DA-9E6E-B6CF9E692299}" type="presParOf" srcId="{B4E5DAD4-4C4D-4347-A5D6-F288C3F426CA}" destId="{5F63307D-AB64-4F3A-959F-54774C236187}" srcOrd="1" destOrd="0" presId="urn:microsoft.com/office/officeart/2005/8/layout/lProcess2"/>
    <dgm:cxn modelId="{1F7B9A59-A325-4ED3-8CC4-C7093704E112}" type="presParOf" srcId="{B4E5DAD4-4C4D-4347-A5D6-F288C3F426CA}" destId="{D5870F5B-6521-4A82-BC20-E8FE6536D83C}" srcOrd="2" destOrd="0" presId="urn:microsoft.com/office/officeart/2005/8/layout/lProcess2"/>
    <dgm:cxn modelId="{81EC2547-2B44-4B32-A822-72BA1A227DFA}" type="presParOf" srcId="{D5870F5B-6521-4A82-BC20-E8FE6536D83C}" destId="{603A4F4F-9355-494F-A7F4-96EC07296FEE}" srcOrd="0" destOrd="0" presId="urn:microsoft.com/office/officeart/2005/8/layout/lProcess2"/>
    <dgm:cxn modelId="{9BE50610-5093-4F6C-98D6-EFD3FBFCC12B}" type="presParOf" srcId="{D5870F5B-6521-4A82-BC20-E8FE6536D83C}" destId="{F9DCD182-74EF-46F1-A3A7-62933957FE33}" srcOrd="1" destOrd="0" presId="urn:microsoft.com/office/officeart/2005/8/layout/lProcess2"/>
    <dgm:cxn modelId="{3DD6F85C-F572-445E-A8D7-43E605DEA035}" type="presParOf" srcId="{D5870F5B-6521-4A82-BC20-E8FE6536D83C}" destId="{BFBA24B7-E270-4AE7-A172-5BB05FD1EEC9}" srcOrd="2" destOrd="0" presId="urn:microsoft.com/office/officeart/2005/8/layout/lProcess2"/>
    <dgm:cxn modelId="{CC42D35E-767F-4A10-8B4E-BAB21BF4D6B3}" type="presParOf" srcId="{BFBA24B7-E270-4AE7-A172-5BB05FD1EEC9}" destId="{1AEAFE8E-5319-4D30-A955-672EA5727DFC}" srcOrd="0" destOrd="0" presId="urn:microsoft.com/office/officeart/2005/8/layout/lProcess2"/>
    <dgm:cxn modelId="{B628358E-1D8A-49D3-87FC-D5B2FAE419C0}" type="presParOf" srcId="{1AEAFE8E-5319-4D30-A955-672EA5727DFC}" destId="{C56DA845-A86F-44B9-A416-18C60A2A35EF}" srcOrd="0" destOrd="0" presId="urn:microsoft.com/office/officeart/2005/8/layout/lProcess2"/>
    <dgm:cxn modelId="{D42EC698-84DB-4D5C-9AC4-94B8AD52E3D6}" type="presParOf" srcId="{1AEAFE8E-5319-4D30-A955-672EA5727DFC}" destId="{77F5986A-0EDE-4F2B-9B02-E69D5E4F8C32}" srcOrd="1" destOrd="0" presId="urn:microsoft.com/office/officeart/2005/8/layout/lProcess2"/>
    <dgm:cxn modelId="{5127FCC8-670B-4AFA-BAF0-E8B6752B671E}" type="presParOf" srcId="{1AEAFE8E-5319-4D30-A955-672EA5727DFC}" destId="{86EE0354-1574-4797-8B84-4C51DF1A8273}" srcOrd="2" destOrd="0" presId="urn:microsoft.com/office/officeart/2005/8/layout/lProcess2"/>
    <dgm:cxn modelId="{68B5B0A4-A483-4C5B-81B8-3BA7D62BB671}" type="presParOf" srcId="{B4E5DAD4-4C4D-4347-A5D6-F288C3F426CA}" destId="{4C7A6B0E-5A23-4C6C-8B2F-4A42E861ED52}" srcOrd="3" destOrd="0" presId="urn:microsoft.com/office/officeart/2005/8/layout/lProcess2"/>
    <dgm:cxn modelId="{E55B88C0-1AC4-4FF4-ACDB-F5D170E1FC7B}" type="presParOf" srcId="{B4E5DAD4-4C4D-4347-A5D6-F288C3F426CA}" destId="{B2EF746F-8710-4E3B-9E8F-272E9A1C1CEF}" srcOrd="4" destOrd="0" presId="urn:microsoft.com/office/officeart/2005/8/layout/lProcess2"/>
    <dgm:cxn modelId="{E30177B5-8B4B-4515-A1A4-473723C4E8E9}" type="presParOf" srcId="{B2EF746F-8710-4E3B-9E8F-272E9A1C1CEF}" destId="{29F39634-123C-4397-856D-7F96B46B578D}" srcOrd="0" destOrd="0" presId="urn:microsoft.com/office/officeart/2005/8/layout/lProcess2"/>
    <dgm:cxn modelId="{D9D49B6F-D87C-48B9-A168-040C89D4DE7A}" type="presParOf" srcId="{B2EF746F-8710-4E3B-9E8F-272E9A1C1CEF}" destId="{5F36DB8B-B972-44A5-BAFB-845C94B1EF12}" srcOrd="1" destOrd="0" presId="urn:microsoft.com/office/officeart/2005/8/layout/lProcess2"/>
    <dgm:cxn modelId="{A2D0C482-BDC5-4772-8E01-86E9A2F57F70}" type="presParOf" srcId="{B2EF746F-8710-4E3B-9E8F-272E9A1C1CEF}" destId="{6F4A5010-CBDC-42F3-BEB7-270AE4BA71E2}" srcOrd="2" destOrd="0" presId="urn:microsoft.com/office/officeart/2005/8/layout/lProcess2"/>
    <dgm:cxn modelId="{07C2A266-DD9E-4196-BFBB-45D17952F905}" type="presParOf" srcId="{6F4A5010-CBDC-42F3-BEB7-270AE4BA71E2}" destId="{C4A16963-E402-476D-A6ED-E0939E5B5E35}" srcOrd="0" destOrd="0" presId="urn:microsoft.com/office/officeart/2005/8/layout/lProcess2"/>
    <dgm:cxn modelId="{AD293241-2094-4D19-A4C2-B8790B1D986F}" type="presParOf" srcId="{C4A16963-E402-476D-A6ED-E0939E5B5E35}" destId="{8F35DC42-C624-4510-A03C-965C4F6E13F7}" srcOrd="0" destOrd="0" presId="urn:microsoft.com/office/officeart/2005/8/layout/lProcess2"/>
    <dgm:cxn modelId="{3452B655-5ABF-4A9B-A1E5-06BFD6DE19B7}" type="presParOf" srcId="{C4A16963-E402-476D-A6ED-E0939E5B5E35}" destId="{CF4A874A-0C2C-4227-87CD-D45D9DE5E0F8}" srcOrd="1" destOrd="0" presId="urn:microsoft.com/office/officeart/2005/8/layout/lProcess2"/>
    <dgm:cxn modelId="{0FCF18B4-046D-4735-A66C-DED260683BC5}" type="presParOf" srcId="{C4A16963-E402-476D-A6ED-E0939E5B5E35}" destId="{4006E07A-BA0E-4B61-A89E-B080039A0BF0}"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EB7629-2BCD-466A-BD06-2E6C3A66F9DA}">
      <dsp:nvSpPr>
        <dsp:cNvPr id="0" name=""/>
        <dsp:cNvSpPr/>
      </dsp:nvSpPr>
      <dsp:spPr>
        <a:xfrm rot="1524636">
          <a:off x="1946207" y="3082243"/>
          <a:ext cx="2478465" cy="39726"/>
        </a:xfrm>
        <a:custGeom>
          <a:avLst/>
          <a:gdLst/>
          <a:ahLst/>
          <a:cxnLst/>
          <a:rect l="0" t="0" r="0" b="0"/>
          <a:pathLst>
            <a:path>
              <a:moveTo>
                <a:pt x="0" y="19863"/>
              </a:moveTo>
              <a:lnTo>
                <a:pt x="2478465" y="1986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AF09EF-097A-41CF-B6E2-8CEF6F204DC9}">
      <dsp:nvSpPr>
        <dsp:cNvPr id="0" name=""/>
        <dsp:cNvSpPr/>
      </dsp:nvSpPr>
      <dsp:spPr>
        <a:xfrm rot="512736">
          <a:off x="2053753" y="2564807"/>
          <a:ext cx="2223413" cy="39726"/>
        </a:xfrm>
        <a:custGeom>
          <a:avLst/>
          <a:gdLst/>
          <a:ahLst/>
          <a:cxnLst/>
          <a:rect l="0" t="0" r="0" b="0"/>
          <a:pathLst>
            <a:path>
              <a:moveTo>
                <a:pt x="0" y="19863"/>
              </a:moveTo>
              <a:lnTo>
                <a:pt x="2223413" y="1986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C49C8A-D577-4758-8F52-EC7021704403}">
      <dsp:nvSpPr>
        <dsp:cNvPr id="0" name=""/>
        <dsp:cNvSpPr/>
      </dsp:nvSpPr>
      <dsp:spPr>
        <a:xfrm rot="20965291">
          <a:off x="2046893" y="2035638"/>
          <a:ext cx="2259723" cy="39726"/>
        </a:xfrm>
        <a:custGeom>
          <a:avLst/>
          <a:gdLst/>
          <a:ahLst/>
          <a:cxnLst/>
          <a:rect l="0" t="0" r="0" b="0"/>
          <a:pathLst>
            <a:path>
              <a:moveTo>
                <a:pt x="0" y="19863"/>
              </a:moveTo>
              <a:lnTo>
                <a:pt x="2259723" y="1986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DFE6E8-B997-4460-B3F8-73747FDC9486}">
      <dsp:nvSpPr>
        <dsp:cNvPr id="0" name=""/>
        <dsp:cNvSpPr/>
      </dsp:nvSpPr>
      <dsp:spPr>
        <a:xfrm rot="19809185">
          <a:off x="1917643" y="1506266"/>
          <a:ext cx="2238403" cy="39726"/>
        </a:xfrm>
        <a:custGeom>
          <a:avLst/>
          <a:gdLst/>
          <a:ahLst/>
          <a:cxnLst/>
          <a:rect l="0" t="0" r="0" b="0"/>
          <a:pathLst>
            <a:path>
              <a:moveTo>
                <a:pt x="0" y="19863"/>
              </a:moveTo>
              <a:lnTo>
                <a:pt x="2238403" y="1986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AEB8E2-0D72-4E40-B78C-3490D1646670}">
      <dsp:nvSpPr>
        <dsp:cNvPr id="0" name=""/>
        <dsp:cNvSpPr/>
      </dsp:nvSpPr>
      <dsp:spPr>
        <a:xfrm rot="14553047">
          <a:off x="839563" y="1548994"/>
          <a:ext cx="712857" cy="39726"/>
        </a:xfrm>
        <a:custGeom>
          <a:avLst/>
          <a:gdLst/>
          <a:ahLst/>
          <a:cxnLst/>
          <a:rect l="0" t="0" r="0" b="0"/>
          <a:pathLst>
            <a:path>
              <a:moveTo>
                <a:pt x="0" y="19863"/>
              </a:moveTo>
              <a:lnTo>
                <a:pt x="712857" y="1986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9FF1E4-D1CF-4C96-9D26-167BE5A58FC0}">
      <dsp:nvSpPr>
        <dsp:cNvPr id="0" name=""/>
        <dsp:cNvSpPr/>
      </dsp:nvSpPr>
      <dsp:spPr>
        <a:xfrm>
          <a:off x="806701" y="1322823"/>
          <a:ext cx="2264738" cy="2013674"/>
        </a:xfrm>
        <a:prstGeom prst="ellipse">
          <a:avLst/>
        </a:prstGeom>
        <a:solidFill>
          <a:schemeClr val="accent6">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7F4CCF-3F35-4F4A-88F6-849ECC5A5730}">
      <dsp:nvSpPr>
        <dsp:cNvPr id="0" name=""/>
        <dsp:cNvSpPr/>
      </dsp:nvSpPr>
      <dsp:spPr>
        <a:xfrm>
          <a:off x="0" y="392410"/>
          <a:ext cx="1625026" cy="87638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IN" sz="2200" kern="1200" dirty="0"/>
            <a:t>ASSESSEE</a:t>
          </a:r>
        </a:p>
      </dsp:txBody>
      <dsp:txXfrm>
        <a:off x="237980" y="520754"/>
        <a:ext cx="1149066" cy="619701"/>
      </dsp:txXfrm>
    </dsp:sp>
    <dsp:sp modelId="{DE09A234-6870-4C37-952E-BFD591B14C7A}">
      <dsp:nvSpPr>
        <dsp:cNvPr id="0" name=""/>
        <dsp:cNvSpPr/>
      </dsp:nvSpPr>
      <dsp:spPr>
        <a:xfrm>
          <a:off x="3895227" y="0"/>
          <a:ext cx="1411224" cy="1257440"/>
        </a:xfrm>
        <a:prstGeom prst="ellipse">
          <a:avLst/>
        </a:prstGeom>
        <a:solidFill>
          <a:schemeClr val="accent6">
            <a:lumMod val="60000"/>
            <a:lumOff val="4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IN" sz="2200" kern="1200" dirty="0"/>
            <a:t>AU</a:t>
          </a:r>
        </a:p>
      </dsp:txBody>
      <dsp:txXfrm>
        <a:off x="4101896" y="184148"/>
        <a:ext cx="997886" cy="889144"/>
      </dsp:txXfrm>
    </dsp:sp>
    <dsp:sp modelId="{2514BA1D-317A-49FC-8ACE-FA15FED04E35}">
      <dsp:nvSpPr>
        <dsp:cNvPr id="0" name=""/>
        <dsp:cNvSpPr/>
      </dsp:nvSpPr>
      <dsp:spPr>
        <a:xfrm>
          <a:off x="4280647" y="1376828"/>
          <a:ext cx="796312" cy="796312"/>
        </a:xfrm>
        <a:prstGeom prst="ellipse">
          <a:avLst/>
        </a:prstGeom>
        <a:solidFill>
          <a:schemeClr val="accent6">
            <a:lumMod val="60000"/>
            <a:lumOff val="4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IN" sz="2200" kern="1200" dirty="0"/>
            <a:t>VU</a:t>
          </a:r>
        </a:p>
      </dsp:txBody>
      <dsp:txXfrm>
        <a:off x="4397264" y="1493445"/>
        <a:ext cx="563078" cy="563078"/>
      </dsp:txXfrm>
    </dsp:sp>
    <dsp:sp modelId="{CEF2238A-9EF7-47EB-A12A-28B779A4CA4E}">
      <dsp:nvSpPr>
        <dsp:cNvPr id="0" name=""/>
        <dsp:cNvSpPr/>
      </dsp:nvSpPr>
      <dsp:spPr>
        <a:xfrm>
          <a:off x="4260404" y="2410875"/>
          <a:ext cx="796312" cy="796312"/>
        </a:xfrm>
        <a:prstGeom prst="ellipse">
          <a:avLst/>
        </a:prstGeom>
        <a:solidFill>
          <a:schemeClr val="accent6">
            <a:lumMod val="60000"/>
            <a:lumOff val="4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IN" sz="2200" kern="1200" dirty="0"/>
            <a:t>TU</a:t>
          </a:r>
        </a:p>
      </dsp:txBody>
      <dsp:txXfrm>
        <a:off x="4377021" y="2527492"/>
        <a:ext cx="563078" cy="563078"/>
      </dsp:txXfrm>
    </dsp:sp>
    <dsp:sp modelId="{89323059-4DCD-420F-9FDD-ECFAFBDD1EEA}">
      <dsp:nvSpPr>
        <dsp:cNvPr id="0" name=""/>
        <dsp:cNvSpPr/>
      </dsp:nvSpPr>
      <dsp:spPr>
        <a:xfrm>
          <a:off x="4266265" y="3406557"/>
          <a:ext cx="796312" cy="796312"/>
        </a:xfrm>
        <a:prstGeom prst="ellipse">
          <a:avLst/>
        </a:prstGeom>
        <a:solidFill>
          <a:schemeClr val="accent6">
            <a:lumMod val="60000"/>
            <a:lumOff val="4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IN" sz="2200" kern="1200" dirty="0"/>
            <a:t>RU</a:t>
          </a:r>
        </a:p>
      </dsp:txBody>
      <dsp:txXfrm>
        <a:off x="4382882" y="3523174"/>
        <a:ext cx="563078" cy="5630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84416A-E904-4C98-ACE7-FE0BF6987009}">
      <dsp:nvSpPr>
        <dsp:cNvPr id="0" name=""/>
        <dsp:cNvSpPr/>
      </dsp:nvSpPr>
      <dsp:spPr>
        <a:xfrm>
          <a:off x="992" y="1262117"/>
          <a:ext cx="3869531" cy="233957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IN" sz="2400" b="1" kern="1200" dirty="0">
              <a:solidFill>
                <a:srgbClr val="FFFF00"/>
              </a:solidFill>
            </a:rPr>
            <a:t>CONCUR</a:t>
          </a:r>
        </a:p>
        <a:p>
          <a:pPr marL="0" lvl="0" indent="0" algn="l" defTabSz="1066800">
            <a:lnSpc>
              <a:spcPct val="90000"/>
            </a:lnSpc>
            <a:spcBef>
              <a:spcPct val="0"/>
            </a:spcBef>
            <a:spcAft>
              <a:spcPct val="35000"/>
            </a:spcAft>
            <a:buNone/>
          </a:pPr>
          <a:r>
            <a:rPr lang="en-IN" sz="1800" kern="1200" dirty="0"/>
            <a:t>ILDP/Order will go for finalisation</a:t>
          </a:r>
        </a:p>
      </dsp:txBody>
      <dsp:txXfrm>
        <a:off x="992" y="1262117"/>
        <a:ext cx="3869531" cy="2339572"/>
      </dsp:txXfrm>
    </dsp:sp>
    <dsp:sp modelId="{E250F098-4841-45F9-B703-6BF932C0F50B}">
      <dsp:nvSpPr>
        <dsp:cNvPr id="0" name=""/>
        <dsp:cNvSpPr/>
      </dsp:nvSpPr>
      <dsp:spPr>
        <a:xfrm>
          <a:off x="4257476" y="1271044"/>
          <a:ext cx="3869531" cy="232171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IN" sz="2400" b="1" kern="1200" dirty="0">
              <a:solidFill>
                <a:srgbClr val="FFFF00"/>
              </a:solidFill>
            </a:rPr>
            <a:t>MODIFICATION</a:t>
          </a:r>
        </a:p>
        <a:p>
          <a:pPr marL="0" lvl="0" indent="0" algn="l" defTabSz="1066800">
            <a:lnSpc>
              <a:spcPct val="90000"/>
            </a:lnSpc>
            <a:spcBef>
              <a:spcPct val="0"/>
            </a:spcBef>
            <a:spcAft>
              <a:spcPct val="35000"/>
            </a:spcAft>
            <a:buNone/>
          </a:pPr>
          <a:r>
            <a:rPr lang="en-IN" sz="1800" kern="1200" dirty="0"/>
            <a:t>- ILDP/Order will go to the same AU for finalisation.</a:t>
          </a:r>
        </a:p>
        <a:p>
          <a:pPr marL="0" lvl="0" indent="0" algn="l" defTabSz="1066800">
            <a:lnSpc>
              <a:spcPct val="90000"/>
            </a:lnSpc>
            <a:spcBef>
              <a:spcPct val="0"/>
            </a:spcBef>
            <a:spcAft>
              <a:spcPct val="35000"/>
            </a:spcAft>
            <a:buNone/>
          </a:pPr>
          <a:r>
            <a:rPr lang="en-IN" sz="1800" b="0" kern="1200" dirty="0">
              <a:solidFill>
                <a:schemeClr val="bg1"/>
              </a:solidFill>
            </a:rPr>
            <a:t>- AU to specify in Note regarding action on the Modification sought and reasons for non acceptance</a:t>
          </a:r>
          <a:r>
            <a:rPr lang="en-IN" sz="1800" b="1" kern="1200" dirty="0">
              <a:solidFill>
                <a:srgbClr val="FFFF00"/>
              </a:solidFill>
            </a:rPr>
            <a:t> </a:t>
          </a:r>
        </a:p>
      </dsp:txBody>
      <dsp:txXfrm>
        <a:off x="4257476" y="1271044"/>
        <a:ext cx="3869531" cy="2321718"/>
      </dsp:txXfrm>
    </dsp:sp>
    <dsp:sp modelId="{59872C22-B3CC-416D-A2D9-FC3D13E17EEC}">
      <dsp:nvSpPr>
        <dsp:cNvPr id="0" name=""/>
        <dsp:cNvSpPr/>
      </dsp:nvSpPr>
      <dsp:spPr>
        <a:xfrm>
          <a:off x="2129234" y="3988643"/>
          <a:ext cx="3869531" cy="7371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100000"/>
            </a:lnSpc>
            <a:spcBef>
              <a:spcPct val="0"/>
            </a:spcBef>
            <a:spcAft>
              <a:spcPts val="0"/>
            </a:spcAft>
            <a:buNone/>
          </a:pPr>
          <a:endParaRPr lang="en-IN" sz="1800" b="1" kern="1200" dirty="0">
            <a:solidFill>
              <a:srgbClr val="FFFF00"/>
            </a:solidFill>
          </a:endParaRPr>
        </a:p>
      </dsp:txBody>
      <dsp:txXfrm>
        <a:off x="2129234" y="3988643"/>
        <a:ext cx="3869531" cy="737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4FC030-2B18-43E5-93AC-32A0E780A44C}">
      <dsp:nvSpPr>
        <dsp:cNvPr id="0" name=""/>
        <dsp:cNvSpPr/>
      </dsp:nvSpPr>
      <dsp:spPr>
        <a:xfrm>
          <a:off x="992" y="0"/>
          <a:ext cx="2579687" cy="5391150"/>
        </a:xfrm>
        <a:prstGeom prst="roundRect">
          <a:avLst>
            <a:gd name="adj" fmla="val 10000"/>
          </a:avLst>
        </a:prstGeom>
        <a:solidFill>
          <a:schemeClr val="accent6"/>
        </a:solidFill>
        <a:ln>
          <a:noFill/>
        </a:ln>
        <a:effectLst/>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IN" sz="2100" kern="1200" dirty="0">
              <a:solidFill>
                <a:schemeClr val="bg1"/>
              </a:solidFill>
            </a:rPr>
            <a:t>COMPREHENDABLE</a:t>
          </a:r>
        </a:p>
      </dsp:txBody>
      <dsp:txXfrm>
        <a:off x="992" y="0"/>
        <a:ext cx="2579687" cy="1617345"/>
      </dsp:txXfrm>
    </dsp:sp>
    <dsp:sp modelId="{7E3B657C-EAF3-4F85-A6EF-5A1E0071E8EC}">
      <dsp:nvSpPr>
        <dsp:cNvPr id="0" name=""/>
        <dsp:cNvSpPr/>
      </dsp:nvSpPr>
      <dsp:spPr>
        <a:xfrm>
          <a:off x="258960" y="1618924"/>
          <a:ext cx="2063749" cy="162550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en-IN" sz="2400" kern="1200" dirty="0"/>
            <a:t>Precise</a:t>
          </a:r>
        </a:p>
      </dsp:txBody>
      <dsp:txXfrm>
        <a:off x="306569" y="1666533"/>
        <a:ext cx="1968531" cy="1530287"/>
      </dsp:txXfrm>
    </dsp:sp>
    <dsp:sp modelId="{976B2619-1C81-4F99-807E-993D522B703D}">
      <dsp:nvSpPr>
        <dsp:cNvPr id="0" name=""/>
        <dsp:cNvSpPr/>
      </dsp:nvSpPr>
      <dsp:spPr>
        <a:xfrm>
          <a:off x="258960" y="3494507"/>
          <a:ext cx="2063749" cy="162550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en-IN" sz="2400" kern="1200" dirty="0"/>
            <a:t>Unambiguous </a:t>
          </a:r>
        </a:p>
      </dsp:txBody>
      <dsp:txXfrm>
        <a:off x="306569" y="3542116"/>
        <a:ext cx="1968531" cy="1530287"/>
      </dsp:txXfrm>
    </dsp:sp>
    <dsp:sp modelId="{603A4F4F-9355-494F-A7F4-96EC07296FEE}">
      <dsp:nvSpPr>
        <dsp:cNvPr id="0" name=""/>
        <dsp:cNvSpPr/>
      </dsp:nvSpPr>
      <dsp:spPr>
        <a:xfrm>
          <a:off x="2774156" y="0"/>
          <a:ext cx="2579687" cy="5391150"/>
        </a:xfrm>
        <a:prstGeom prst="roundRect">
          <a:avLst>
            <a:gd name="adj" fmla="val 10000"/>
          </a:avLst>
        </a:prstGeom>
        <a:solidFill>
          <a:schemeClr val="accent4"/>
        </a:solidFill>
        <a:ln>
          <a:noFill/>
        </a:ln>
        <a:effectLst/>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IN" sz="2100" kern="1200" dirty="0">
              <a:solidFill>
                <a:schemeClr val="bg1"/>
              </a:solidFill>
            </a:rPr>
            <a:t>DEFINITE</a:t>
          </a:r>
        </a:p>
      </dsp:txBody>
      <dsp:txXfrm>
        <a:off x="2774156" y="0"/>
        <a:ext cx="2579687" cy="1617345"/>
      </dsp:txXfrm>
    </dsp:sp>
    <dsp:sp modelId="{C56DA845-A86F-44B9-A416-18C60A2A35EF}">
      <dsp:nvSpPr>
        <dsp:cNvPr id="0" name=""/>
        <dsp:cNvSpPr/>
      </dsp:nvSpPr>
      <dsp:spPr>
        <a:xfrm>
          <a:off x="3032125" y="1618924"/>
          <a:ext cx="2063749" cy="162550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en-IN" sz="2400" kern="1200" dirty="0"/>
            <a:t>Non vague</a:t>
          </a:r>
        </a:p>
      </dsp:txBody>
      <dsp:txXfrm>
        <a:off x="3079734" y="1666533"/>
        <a:ext cx="1968531" cy="1530287"/>
      </dsp:txXfrm>
    </dsp:sp>
    <dsp:sp modelId="{86EE0354-1574-4797-8B84-4C51DF1A8273}">
      <dsp:nvSpPr>
        <dsp:cNvPr id="0" name=""/>
        <dsp:cNvSpPr/>
      </dsp:nvSpPr>
      <dsp:spPr>
        <a:xfrm>
          <a:off x="3032125" y="3494507"/>
          <a:ext cx="2063749" cy="162550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en-IN" sz="2400" kern="1200" dirty="0"/>
            <a:t>Practical suggestions / solutions</a:t>
          </a:r>
        </a:p>
      </dsp:txBody>
      <dsp:txXfrm>
        <a:off x="3079734" y="3542116"/>
        <a:ext cx="1968531" cy="1530287"/>
      </dsp:txXfrm>
    </dsp:sp>
    <dsp:sp modelId="{29F39634-123C-4397-856D-7F96B46B578D}">
      <dsp:nvSpPr>
        <dsp:cNvPr id="0" name=""/>
        <dsp:cNvSpPr/>
      </dsp:nvSpPr>
      <dsp:spPr>
        <a:xfrm>
          <a:off x="5547320" y="0"/>
          <a:ext cx="2579687" cy="5391150"/>
        </a:xfrm>
        <a:prstGeom prst="roundRect">
          <a:avLst>
            <a:gd name="adj" fmla="val 10000"/>
          </a:avLst>
        </a:prstGeom>
        <a:solidFill>
          <a:schemeClr val="accent2">
            <a:lumMod val="75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IN" sz="2100" kern="1200" dirty="0">
              <a:solidFill>
                <a:schemeClr val="bg1"/>
              </a:solidFill>
            </a:rPr>
            <a:t>PROTOCOL</a:t>
          </a:r>
        </a:p>
      </dsp:txBody>
      <dsp:txXfrm>
        <a:off x="5547320" y="0"/>
        <a:ext cx="2579687" cy="1617345"/>
      </dsp:txXfrm>
    </dsp:sp>
    <dsp:sp modelId="{8F35DC42-C624-4510-A03C-965C4F6E13F7}">
      <dsp:nvSpPr>
        <dsp:cNvPr id="0" name=""/>
        <dsp:cNvSpPr/>
      </dsp:nvSpPr>
      <dsp:spPr>
        <a:xfrm>
          <a:off x="5805289" y="1618924"/>
          <a:ext cx="2063749" cy="162550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en-IN" sz="2400" kern="1200" dirty="0"/>
            <a:t>Service of notices and opportunities</a:t>
          </a:r>
        </a:p>
      </dsp:txBody>
      <dsp:txXfrm>
        <a:off x="5852898" y="1666533"/>
        <a:ext cx="1968531" cy="1530287"/>
      </dsp:txXfrm>
    </dsp:sp>
    <dsp:sp modelId="{4006E07A-BA0E-4B61-A89E-B080039A0BF0}">
      <dsp:nvSpPr>
        <dsp:cNvPr id="0" name=""/>
        <dsp:cNvSpPr/>
      </dsp:nvSpPr>
      <dsp:spPr>
        <a:xfrm>
          <a:off x="5805289" y="3494507"/>
          <a:ext cx="2063749" cy="162550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en-IN" sz="2400" kern="1200" dirty="0"/>
            <a:t>SOPs followed  esp. non responsive cases</a:t>
          </a:r>
        </a:p>
      </dsp:txBody>
      <dsp:txXfrm>
        <a:off x="5852898" y="3542116"/>
        <a:ext cx="1968531" cy="1530287"/>
      </dsp:txXfrm>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7072"/>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sz="quarter" idx="1"/>
          </p:nvPr>
        </p:nvSpPr>
        <p:spPr>
          <a:xfrm>
            <a:off x="3939466" y="0"/>
            <a:ext cx="3013763" cy="467072"/>
          </a:xfrm>
          <a:prstGeom prst="rect">
            <a:avLst/>
          </a:prstGeom>
        </p:spPr>
        <p:txBody>
          <a:bodyPr vert="horz" lIns="92930" tIns="46465" rIns="92930" bIns="46465" rtlCol="0"/>
          <a:lstStyle>
            <a:lvl1pPr algn="r">
              <a:defRPr sz="1200"/>
            </a:lvl1pPr>
          </a:lstStyle>
          <a:p>
            <a:fld id="{45CD3D9E-11AC-4F2C-832F-4A2714D17C99}" type="datetimeFigureOut">
              <a:rPr lang="en-IN" smtClean="0"/>
              <a:t>18-08-2023</a:t>
            </a:fld>
            <a:endParaRPr lang="en-IN"/>
          </a:p>
        </p:txBody>
      </p:sp>
      <p:sp>
        <p:nvSpPr>
          <p:cNvPr id="4" name="Footer Placeholder 3"/>
          <p:cNvSpPr>
            <a:spLocks noGrp="1"/>
          </p:cNvSpPr>
          <p:nvPr>
            <p:ph type="ftr" sz="quarter" idx="2"/>
          </p:nvPr>
        </p:nvSpPr>
        <p:spPr>
          <a:xfrm>
            <a:off x="0" y="8842030"/>
            <a:ext cx="3013763" cy="467071"/>
          </a:xfrm>
          <a:prstGeom prst="rect">
            <a:avLst/>
          </a:prstGeom>
        </p:spPr>
        <p:txBody>
          <a:bodyPr vert="horz" lIns="92930" tIns="46465" rIns="92930" bIns="46465" rtlCol="0" anchor="b"/>
          <a:lstStyle>
            <a:lvl1pPr algn="l">
              <a:defRPr sz="1200"/>
            </a:lvl1pPr>
          </a:lstStyle>
          <a:p>
            <a:endParaRPr lang="en-IN"/>
          </a:p>
        </p:txBody>
      </p:sp>
      <p:sp>
        <p:nvSpPr>
          <p:cNvPr id="5" name="Slide Number Placeholder 4"/>
          <p:cNvSpPr>
            <a:spLocks noGrp="1"/>
          </p:cNvSpPr>
          <p:nvPr>
            <p:ph type="sldNum" sz="quarter" idx="3"/>
          </p:nvPr>
        </p:nvSpPr>
        <p:spPr>
          <a:xfrm>
            <a:off x="3939466" y="8842030"/>
            <a:ext cx="3013763" cy="467071"/>
          </a:xfrm>
          <a:prstGeom prst="rect">
            <a:avLst/>
          </a:prstGeom>
        </p:spPr>
        <p:txBody>
          <a:bodyPr vert="horz" lIns="92930" tIns="46465" rIns="92930" bIns="46465" rtlCol="0" anchor="b"/>
          <a:lstStyle>
            <a:lvl1pPr algn="r">
              <a:defRPr sz="1200"/>
            </a:lvl1pPr>
          </a:lstStyle>
          <a:p>
            <a:fld id="{42E86A13-C590-43BB-AA16-638D1A537D5D}" type="slidenum">
              <a:rPr lang="en-IN" smtClean="0"/>
              <a:t>‹#›</a:t>
            </a:fld>
            <a:endParaRPr lang="en-IN"/>
          </a:p>
        </p:txBody>
      </p:sp>
    </p:spTree>
    <p:extLst>
      <p:ext uri="{BB962C8B-B14F-4D97-AF65-F5344CB8AC3E}">
        <p14:creationId xmlns:p14="http://schemas.microsoft.com/office/powerpoint/2010/main" val="2056796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6725"/>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940175" y="0"/>
            <a:ext cx="3013075" cy="466725"/>
          </a:xfrm>
          <a:prstGeom prst="rect">
            <a:avLst/>
          </a:prstGeom>
        </p:spPr>
        <p:txBody>
          <a:bodyPr vert="horz" lIns="91440" tIns="45720" rIns="91440" bIns="45720" rtlCol="0"/>
          <a:lstStyle>
            <a:lvl1pPr algn="r">
              <a:defRPr sz="1200"/>
            </a:lvl1pPr>
          </a:lstStyle>
          <a:p>
            <a:fld id="{5BB69CE1-0F5B-40E9-9918-FA6552E9E6CD}" type="datetimeFigureOut">
              <a:rPr lang="en-IN" smtClean="0"/>
              <a:t>18-08-2023</a:t>
            </a:fld>
            <a:endParaRPr lang="en-IN"/>
          </a:p>
        </p:txBody>
      </p:sp>
      <p:sp>
        <p:nvSpPr>
          <p:cNvPr id="4" name="Slide Image Placeholder 3"/>
          <p:cNvSpPr>
            <a:spLocks noGrp="1" noRot="1" noChangeAspect="1"/>
          </p:cNvSpPr>
          <p:nvPr>
            <p:ph type="sldImg" idx="2"/>
          </p:nvPr>
        </p:nvSpPr>
        <p:spPr>
          <a:xfrm>
            <a:off x="685800" y="1163638"/>
            <a:ext cx="5583238" cy="3141662"/>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95325" y="4479925"/>
            <a:ext cx="5564188"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842375"/>
            <a:ext cx="3013075" cy="466725"/>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940175" y="8842375"/>
            <a:ext cx="3013075" cy="466725"/>
          </a:xfrm>
          <a:prstGeom prst="rect">
            <a:avLst/>
          </a:prstGeom>
        </p:spPr>
        <p:txBody>
          <a:bodyPr vert="horz" lIns="91440" tIns="45720" rIns="91440" bIns="45720" rtlCol="0" anchor="b"/>
          <a:lstStyle>
            <a:lvl1pPr algn="r">
              <a:defRPr sz="1200"/>
            </a:lvl1pPr>
          </a:lstStyle>
          <a:p>
            <a:fld id="{0E06EAD7-674E-4E56-A6A4-8F088DD9B382}" type="slidenum">
              <a:rPr lang="en-IN" smtClean="0"/>
              <a:t>‹#›</a:t>
            </a:fld>
            <a:endParaRPr lang="en-IN"/>
          </a:p>
        </p:txBody>
      </p:sp>
    </p:spTree>
    <p:extLst>
      <p:ext uri="{BB962C8B-B14F-4D97-AF65-F5344CB8AC3E}">
        <p14:creationId xmlns:p14="http://schemas.microsoft.com/office/powerpoint/2010/main" val="305395634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0FB6EF5-779A-4AFF-9844-3608739C1654}" type="datetime1">
              <a:rPr lang="en-IN" smtClean="0"/>
              <a:t>18-08-2023</a:t>
            </a:fld>
            <a:endParaRPr lang="en-IN"/>
          </a:p>
        </p:txBody>
      </p:sp>
      <p:sp>
        <p:nvSpPr>
          <p:cNvPr id="5" name="Footer Placeholder 4"/>
          <p:cNvSpPr>
            <a:spLocks noGrp="1"/>
          </p:cNvSpPr>
          <p:nvPr>
            <p:ph type="ftr" sz="quarter" idx="11"/>
          </p:nvPr>
        </p:nvSpPr>
        <p:spPr>
          <a:xfrm>
            <a:off x="2416500" y="329307"/>
            <a:ext cx="4973915" cy="309201"/>
          </a:xfrm>
        </p:spPr>
        <p:txBody>
          <a:bodyPr/>
          <a:lstStyle/>
          <a:p>
            <a:endParaRPr lang="en-IN"/>
          </a:p>
        </p:txBody>
      </p:sp>
      <p:sp>
        <p:nvSpPr>
          <p:cNvPr id="6" name="Slide Number Placeholder 5"/>
          <p:cNvSpPr>
            <a:spLocks noGrp="1"/>
          </p:cNvSpPr>
          <p:nvPr>
            <p:ph type="sldNum" sz="quarter" idx="12"/>
          </p:nvPr>
        </p:nvSpPr>
        <p:spPr>
          <a:xfrm>
            <a:off x="1437664" y="798973"/>
            <a:ext cx="811019" cy="503578"/>
          </a:xfrm>
        </p:spPr>
        <p:txBody>
          <a:bodyPr/>
          <a:lstStyle/>
          <a:p>
            <a:fld id="{637128C9-88CF-4E9D-B071-C05ABA9EA764}" type="slidenum">
              <a:rPr lang="en-IN" smtClean="0"/>
              <a:t>‹#›</a:t>
            </a:fld>
            <a:endParaRPr lang="en-IN"/>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89290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2C3280-489C-41B2-94D5-A26529AD23C6}" type="datetime1">
              <a:rPr lang="en-IN" smtClean="0"/>
              <a:t>18-08-2023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7128C9-88CF-4E9D-B071-C05ABA9EA764}" type="slidenum">
              <a:rPr lang="en-IN" smtClean="0"/>
              <a:t>‹#›</a:t>
            </a:fld>
            <a:endParaRPr lang="en-IN"/>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4933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C1B3F3-89B9-4544-B3A6-0482D5972471}" type="datetime1">
              <a:rPr lang="en-IN" smtClean="0"/>
              <a:t>18-08-2023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7128C9-88CF-4E9D-B071-C05ABA9EA764}" type="slidenum">
              <a:rPr lang="en-IN" smtClean="0"/>
              <a:t>‹#›</a:t>
            </a:fld>
            <a:endParaRPr lang="en-IN"/>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54685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0312DA-B659-459D-8F7B-192F6C874653}" type="datetime1">
              <a:rPr lang="en-IN" smtClean="0"/>
              <a:t>18-08-2023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7128C9-88CF-4E9D-B071-C05ABA9EA764}" type="slidenum">
              <a:rPr lang="en-IN" smtClean="0"/>
              <a:t>‹#›</a:t>
            </a:fld>
            <a:endParaRPr lang="en-IN"/>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38789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28E466-14FB-4744-B7D3-058B37C8C014}" type="datetime1">
              <a:rPr lang="en-IN" smtClean="0"/>
              <a:t>18-08-2023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7128C9-88CF-4E9D-B071-C05ABA9EA764}" type="slidenum">
              <a:rPr lang="en-IN" smtClean="0"/>
              <a:t>‹#›</a:t>
            </a:fld>
            <a:endParaRPr lang="en-IN"/>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55434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E72CF6-DA49-402A-BD6F-AB4BCDACDA61}" type="datetime1">
              <a:rPr lang="en-IN" smtClean="0"/>
              <a:t>18-08-2023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37128C9-88CF-4E9D-B071-C05ABA9EA764}" type="slidenum">
              <a:rPr lang="en-IN" smtClean="0"/>
              <a:t>‹#›</a:t>
            </a:fld>
            <a:endParaRPr lang="en-IN"/>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97725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D5897F-B507-4FFD-8B39-2A2BAA613E2D}" type="datetime1">
              <a:rPr lang="en-IN" smtClean="0"/>
              <a:t>18-08-2023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37128C9-88CF-4E9D-B071-C05ABA9EA764}" type="slidenum">
              <a:rPr lang="en-IN" smtClean="0"/>
              <a:t>‹#›</a:t>
            </a:fld>
            <a:endParaRPr lang="en-IN"/>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50632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9FE9F8-8B45-4078-A231-7CA177370D76}" type="datetime1">
              <a:rPr lang="en-IN" smtClean="0"/>
              <a:t>18-08-2023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37128C9-88CF-4E9D-B071-C05ABA9EA764}" type="slidenum">
              <a:rPr lang="en-IN" smtClean="0"/>
              <a:t>‹#›</a:t>
            </a:fld>
            <a:endParaRPr lang="en-IN"/>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81880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FE136A-C1B5-4F97-A891-BE031A46BFE2}" type="datetime1">
              <a:rPr lang="en-IN" smtClean="0"/>
              <a:t>18-08-2023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37128C9-88CF-4E9D-B071-C05ABA9EA764}" type="slidenum">
              <a:rPr lang="en-IN" smtClean="0"/>
              <a:t>‹#›</a:t>
            </a:fld>
            <a:endParaRPr lang="en-IN"/>
          </a:p>
        </p:txBody>
      </p:sp>
    </p:spTree>
    <p:extLst>
      <p:ext uri="{BB962C8B-B14F-4D97-AF65-F5344CB8AC3E}">
        <p14:creationId xmlns:p14="http://schemas.microsoft.com/office/powerpoint/2010/main" val="303809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95E41F9-5D67-4806-B558-2AE4E5746CF3}" type="datetime1">
              <a:rPr lang="en-IN" smtClean="0"/>
              <a:t>18-08-2023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37128C9-88CF-4E9D-B071-C05ABA9EA764}" type="slidenum">
              <a:rPr lang="en-IN" smtClean="0"/>
              <a:t>‹#›</a:t>
            </a:fld>
            <a:endParaRPr lang="en-IN"/>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235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A4B80970-9CA6-4467-85D9-97A727BC36A8}" type="datetime1">
              <a:rPr lang="en-IN" smtClean="0"/>
              <a:t>18-08-2023</a:t>
            </a:fld>
            <a:endParaRPr lang="en-IN"/>
          </a:p>
        </p:txBody>
      </p:sp>
      <p:sp>
        <p:nvSpPr>
          <p:cNvPr id="6" name="Footer Placeholder 5"/>
          <p:cNvSpPr>
            <a:spLocks noGrp="1"/>
          </p:cNvSpPr>
          <p:nvPr>
            <p:ph type="ftr" sz="quarter" idx="11"/>
          </p:nvPr>
        </p:nvSpPr>
        <p:spPr>
          <a:xfrm>
            <a:off x="1447382" y="318640"/>
            <a:ext cx="5541004" cy="320931"/>
          </a:xfrm>
        </p:spPr>
        <p:txBody>
          <a:bodyPr/>
          <a:lstStyle/>
          <a:p>
            <a:endParaRPr lang="en-IN"/>
          </a:p>
        </p:txBody>
      </p:sp>
      <p:sp>
        <p:nvSpPr>
          <p:cNvPr id="7" name="Slide Number Placeholder 6"/>
          <p:cNvSpPr>
            <a:spLocks noGrp="1"/>
          </p:cNvSpPr>
          <p:nvPr>
            <p:ph type="sldNum" sz="quarter" idx="12"/>
          </p:nvPr>
        </p:nvSpPr>
        <p:spPr/>
        <p:txBody>
          <a:bodyPr/>
          <a:lstStyle/>
          <a:p>
            <a:fld id="{637128C9-88CF-4E9D-B071-C05ABA9EA764}" type="slidenum">
              <a:rPr lang="en-IN" smtClean="0"/>
              <a:t>‹#›</a:t>
            </a:fld>
            <a:endParaRPr lang="en-IN"/>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892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DE0DE9B-8B19-40E5-A359-85BFA5B7B9CF}" type="datetime1">
              <a:rPr lang="en-IN" smtClean="0"/>
              <a:t>18-08-2023</a:t>
            </a:fld>
            <a:endParaRPr lang="en-IN"/>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37128C9-88CF-4E9D-B071-C05ABA9EA764}" type="slidenum">
              <a:rPr lang="en-IN" smtClean="0"/>
              <a:t>‹#›</a:t>
            </a:fld>
            <a:endParaRPr lang="en-IN"/>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47074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34A53-DC46-6789-91BE-90DEE13DEF87}"/>
              </a:ext>
            </a:extLst>
          </p:cNvPr>
          <p:cNvSpPr>
            <a:spLocks noGrp="1"/>
          </p:cNvSpPr>
          <p:nvPr>
            <p:ph type="ctrTitle"/>
          </p:nvPr>
        </p:nvSpPr>
        <p:spPr>
          <a:xfrm>
            <a:off x="1524000" y="1764146"/>
            <a:ext cx="9144000" cy="1037936"/>
          </a:xfrm>
        </p:spPr>
        <p:txBody>
          <a:bodyPr>
            <a:normAutofit fontScale="90000"/>
          </a:bodyPr>
          <a:lstStyle/>
          <a:p>
            <a:br>
              <a:rPr lang="en-IN" dirty="0"/>
            </a:br>
            <a:br>
              <a:rPr lang="en-IN" dirty="0"/>
            </a:br>
            <a:r>
              <a:rPr lang="en-IN" dirty="0"/>
              <a:t>ROLE &amp; FUNCTIONS OF </a:t>
            </a:r>
            <a:r>
              <a:rPr lang="en-IN" dirty="0" err="1"/>
              <a:t>Ao</a:t>
            </a:r>
            <a:r>
              <a:rPr lang="en-IN" sz="6700" cap="none" dirty="0" err="1">
                <a:solidFill>
                  <a:prstClr val="black"/>
                </a:solidFill>
                <a:ea typeface="+mn-ea"/>
                <a:cs typeface="+mn-cs"/>
              </a:rPr>
              <a:t>s</a:t>
            </a:r>
            <a:r>
              <a:rPr lang="en-IN" dirty="0"/>
              <a:t> in Review units</a:t>
            </a:r>
            <a:br>
              <a:rPr lang="en-IN" sz="6600" dirty="0"/>
            </a:br>
            <a:endParaRPr lang="en-IN" dirty="0"/>
          </a:p>
        </p:txBody>
      </p:sp>
      <p:sp>
        <p:nvSpPr>
          <p:cNvPr id="3" name="Subtitle 2">
            <a:extLst>
              <a:ext uri="{FF2B5EF4-FFF2-40B4-BE49-F238E27FC236}">
                <a16:creationId xmlns:a16="http://schemas.microsoft.com/office/drawing/2014/main" id="{7CD3D2D2-7AD3-4E88-4772-678D0C300336}"/>
              </a:ext>
            </a:extLst>
          </p:cNvPr>
          <p:cNvSpPr>
            <a:spLocks noGrp="1"/>
          </p:cNvSpPr>
          <p:nvPr>
            <p:ph type="subTitle" idx="1"/>
          </p:nvPr>
        </p:nvSpPr>
        <p:spPr>
          <a:xfrm>
            <a:off x="1524000" y="2352675"/>
            <a:ext cx="9144000" cy="2905125"/>
          </a:xfrm>
        </p:spPr>
        <p:txBody>
          <a:bodyPr>
            <a:normAutofit/>
          </a:bodyPr>
          <a:lstStyle/>
          <a:p>
            <a:r>
              <a:rPr lang="en-IN" sz="2800" dirty="0"/>
              <a:t>FACELESS ASSESSMENT</a:t>
            </a:r>
          </a:p>
          <a:p>
            <a:r>
              <a:rPr lang="en-IN" sz="2800" dirty="0"/>
              <a:t>Faceless penalty</a:t>
            </a:r>
          </a:p>
          <a:p>
            <a:pPr algn="r">
              <a:lnSpc>
                <a:spcPct val="100000"/>
              </a:lnSpc>
            </a:pPr>
            <a:r>
              <a:rPr lang="en-IN" sz="1200" dirty="0"/>
              <a:t>D. K. SRIVASTAVA</a:t>
            </a:r>
          </a:p>
          <a:p>
            <a:pPr algn="r">
              <a:lnSpc>
                <a:spcPct val="100000"/>
              </a:lnSpc>
            </a:pPr>
            <a:r>
              <a:rPr lang="en-IN" sz="1200" dirty="0"/>
              <a:t>JOINT COMMISSSIONER OF INCOME TAX,</a:t>
            </a:r>
          </a:p>
          <a:p>
            <a:pPr algn="r">
              <a:lnSpc>
                <a:spcPct val="100000"/>
              </a:lnSpc>
            </a:pPr>
            <a:r>
              <a:rPr lang="en-IN" sz="1200" dirty="0"/>
              <a:t>RANGE-52, NEW DELHI</a:t>
            </a:r>
          </a:p>
        </p:txBody>
      </p:sp>
      <p:sp>
        <p:nvSpPr>
          <p:cNvPr id="6" name="Slide Number Placeholder 5"/>
          <p:cNvSpPr>
            <a:spLocks noGrp="1"/>
          </p:cNvSpPr>
          <p:nvPr>
            <p:ph type="sldNum" sz="quarter" idx="12"/>
          </p:nvPr>
        </p:nvSpPr>
        <p:spPr>
          <a:xfrm>
            <a:off x="11380981" y="5621472"/>
            <a:ext cx="811019" cy="503578"/>
          </a:xfrm>
        </p:spPr>
        <p:txBody>
          <a:bodyPr/>
          <a:lstStyle/>
          <a:p>
            <a:fld id="{637128C9-88CF-4E9D-B071-C05ABA9EA764}" type="slidenum">
              <a:rPr lang="en-IN" smtClean="0">
                <a:solidFill>
                  <a:schemeClr val="bg2">
                    <a:lumMod val="50000"/>
                  </a:schemeClr>
                </a:solidFill>
              </a:rPr>
              <a:t>1</a:t>
            </a:fld>
            <a:endParaRPr lang="en-IN" dirty="0">
              <a:solidFill>
                <a:schemeClr val="bg2">
                  <a:lumMod val="50000"/>
                </a:schemeClr>
              </a:solidFill>
            </a:endParaRPr>
          </a:p>
        </p:txBody>
      </p:sp>
    </p:spTree>
    <p:extLst>
      <p:ext uri="{BB962C8B-B14F-4D97-AF65-F5344CB8AC3E}">
        <p14:creationId xmlns:p14="http://schemas.microsoft.com/office/powerpoint/2010/main" val="280613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4ECC1-E1CB-FEDD-422C-32F0AE0E248C}"/>
              </a:ext>
            </a:extLst>
          </p:cNvPr>
          <p:cNvSpPr>
            <a:spLocks noGrp="1"/>
          </p:cNvSpPr>
          <p:nvPr>
            <p:ph type="title" idx="4294967295"/>
          </p:nvPr>
        </p:nvSpPr>
        <p:spPr>
          <a:xfrm>
            <a:off x="781051" y="219075"/>
            <a:ext cx="11410950" cy="409575"/>
          </a:xfrm>
        </p:spPr>
        <p:txBody>
          <a:bodyPr>
            <a:normAutofit fontScale="90000"/>
          </a:bodyPr>
          <a:lstStyle/>
          <a:p>
            <a:r>
              <a:rPr lang="en-IN" dirty="0">
                <a:solidFill>
                  <a:schemeClr val="accent2">
                    <a:lumMod val="75000"/>
                  </a:schemeClr>
                </a:solidFill>
              </a:rPr>
              <a:t>Also….</a:t>
            </a:r>
          </a:p>
        </p:txBody>
      </p:sp>
      <p:sp>
        <p:nvSpPr>
          <p:cNvPr id="3" name="Content Placeholder 2">
            <a:extLst>
              <a:ext uri="{FF2B5EF4-FFF2-40B4-BE49-F238E27FC236}">
                <a16:creationId xmlns:a16="http://schemas.microsoft.com/office/drawing/2014/main" id="{DA940B9E-6B47-A811-FF83-B79F5599A556}"/>
              </a:ext>
            </a:extLst>
          </p:cNvPr>
          <p:cNvSpPr>
            <a:spLocks noGrp="1"/>
          </p:cNvSpPr>
          <p:nvPr>
            <p:ph idx="4294967295"/>
          </p:nvPr>
        </p:nvSpPr>
        <p:spPr>
          <a:xfrm>
            <a:off x="600076" y="962025"/>
            <a:ext cx="10991850" cy="4503738"/>
          </a:xfrm>
        </p:spPr>
        <p:txBody>
          <a:bodyPr>
            <a:normAutofit/>
          </a:bodyPr>
          <a:lstStyle/>
          <a:p>
            <a:pPr algn="just"/>
            <a:r>
              <a:rPr lang="en-IN" dirty="0"/>
              <a:t>The relation between a case assigned to the RU ends with generating of the final review report.    Upon sending of the final report the case disappears from the worklist of RU.</a:t>
            </a:r>
          </a:p>
          <a:p>
            <a:pPr marL="0" indent="0" algn="just">
              <a:buNone/>
            </a:pPr>
            <a:endParaRPr lang="en-IN" dirty="0"/>
          </a:p>
          <a:p>
            <a:pPr algn="just"/>
            <a:r>
              <a:rPr lang="en-IN" dirty="0"/>
              <a:t>After the assessment or penalty order has been finalised by the AU, the case returns to the JAO and that ends the relation of the FAO/FPO with the case. </a:t>
            </a:r>
          </a:p>
          <a:p>
            <a:pPr algn="just"/>
            <a:endParaRPr lang="en-IN" b="1" dirty="0"/>
          </a:p>
          <a:p>
            <a:pPr algn="just"/>
            <a:endParaRPr lang="en-IN" dirty="0"/>
          </a:p>
        </p:txBody>
      </p:sp>
      <p:sp>
        <p:nvSpPr>
          <p:cNvPr id="6" name="Slide Number Placeholder 5"/>
          <p:cNvSpPr>
            <a:spLocks noGrp="1"/>
          </p:cNvSpPr>
          <p:nvPr>
            <p:ph type="sldNum" sz="quarter" idx="12"/>
          </p:nvPr>
        </p:nvSpPr>
        <p:spPr>
          <a:xfrm>
            <a:off x="11409410" y="5521535"/>
            <a:ext cx="772333" cy="555205"/>
          </a:xfrm>
        </p:spPr>
        <p:txBody>
          <a:bodyPr/>
          <a:lstStyle/>
          <a:p>
            <a:fld id="{637128C9-88CF-4E9D-B071-C05ABA9EA764}" type="slidenum">
              <a:rPr lang="en-IN" smtClean="0">
                <a:solidFill>
                  <a:schemeClr val="bg2">
                    <a:lumMod val="50000"/>
                  </a:schemeClr>
                </a:solidFill>
              </a:rPr>
              <a:t>10</a:t>
            </a:fld>
            <a:endParaRPr lang="en-IN" dirty="0">
              <a:solidFill>
                <a:schemeClr val="bg2">
                  <a:lumMod val="50000"/>
                </a:schemeClr>
              </a:solidFill>
            </a:endParaRPr>
          </a:p>
        </p:txBody>
      </p:sp>
    </p:spTree>
    <p:extLst>
      <p:ext uri="{BB962C8B-B14F-4D97-AF65-F5344CB8AC3E}">
        <p14:creationId xmlns:p14="http://schemas.microsoft.com/office/powerpoint/2010/main" val="1661760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7EF14-AEA0-5D5E-180F-E13225551BDA}"/>
              </a:ext>
            </a:extLst>
          </p:cNvPr>
          <p:cNvSpPr>
            <a:spLocks noGrp="1"/>
          </p:cNvSpPr>
          <p:nvPr>
            <p:ph type="title"/>
          </p:nvPr>
        </p:nvSpPr>
        <p:spPr/>
        <p:txBody>
          <a:bodyPr/>
          <a:lstStyle/>
          <a:p>
            <a:r>
              <a:rPr lang="en-IN" dirty="0"/>
              <a:t>What to watch for:</a:t>
            </a:r>
          </a:p>
        </p:txBody>
      </p:sp>
      <p:sp>
        <p:nvSpPr>
          <p:cNvPr id="3" name="Content Placeholder 2">
            <a:extLst>
              <a:ext uri="{FF2B5EF4-FFF2-40B4-BE49-F238E27FC236}">
                <a16:creationId xmlns:a16="http://schemas.microsoft.com/office/drawing/2014/main" id="{AD4E076E-6FA6-94F4-982F-6E8E371A9631}"/>
              </a:ext>
            </a:extLst>
          </p:cNvPr>
          <p:cNvSpPr>
            <a:spLocks noGrp="1"/>
          </p:cNvSpPr>
          <p:nvPr>
            <p:ph idx="1"/>
          </p:nvPr>
        </p:nvSpPr>
        <p:spPr/>
        <p:txBody>
          <a:bodyPr>
            <a:normAutofit/>
          </a:bodyPr>
          <a:lstStyle/>
          <a:p>
            <a:r>
              <a:rPr lang="en-IN" dirty="0"/>
              <a:t>Whether  proper enquiry / verification has been done with respect to the issues on the basis of which the case has been selected for scrutiny.</a:t>
            </a:r>
          </a:p>
          <a:p>
            <a:endParaRPr lang="en-US" sz="1100" dirty="0"/>
          </a:p>
          <a:p>
            <a:r>
              <a:rPr lang="en-US" dirty="0"/>
              <a:t>Whether the relevant and material evidence to support the modification of income proposed by AU has been brought on record.</a:t>
            </a:r>
          </a:p>
          <a:p>
            <a:endParaRPr lang="en-US" sz="1000" dirty="0"/>
          </a:p>
          <a:p>
            <a:r>
              <a:rPr lang="en-US" dirty="0"/>
              <a:t>Whether the issues on which addition or disallowance ought to have been made have been duly verified.</a:t>
            </a:r>
          </a:p>
          <a:p>
            <a:endParaRPr lang="en-US" sz="1000" dirty="0"/>
          </a:p>
          <a:p>
            <a:endParaRPr lang="en-IN" dirty="0"/>
          </a:p>
        </p:txBody>
      </p:sp>
      <p:sp>
        <p:nvSpPr>
          <p:cNvPr id="6" name="Slide Number Placeholder 5"/>
          <p:cNvSpPr>
            <a:spLocks noGrp="1"/>
          </p:cNvSpPr>
          <p:nvPr>
            <p:ph type="sldNum" sz="quarter" idx="12"/>
          </p:nvPr>
        </p:nvSpPr>
        <p:spPr>
          <a:xfrm>
            <a:off x="11380981" y="5590781"/>
            <a:ext cx="811019" cy="503578"/>
          </a:xfrm>
        </p:spPr>
        <p:txBody>
          <a:bodyPr/>
          <a:lstStyle/>
          <a:p>
            <a:fld id="{637128C9-88CF-4E9D-B071-C05ABA9EA764}" type="slidenum">
              <a:rPr lang="en-IN" smtClean="0">
                <a:solidFill>
                  <a:schemeClr val="bg2">
                    <a:lumMod val="50000"/>
                  </a:schemeClr>
                </a:solidFill>
              </a:rPr>
              <a:t>11</a:t>
            </a:fld>
            <a:endParaRPr lang="en-IN" dirty="0">
              <a:solidFill>
                <a:schemeClr val="bg2">
                  <a:lumMod val="50000"/>
                </a:schemeClr>
              </a:solidFill>
            </a:endParaRPr>
          </a:p>
        </p:txBody>
      </p:sp>
    </p:spTree>
    <p:extLst>
      <p:ext uri="{BB962C8B-B14F-4D97-AF65-F5344CB8AC3E}">
        <p14:creationId xmlns:p14="http://schemas.microsoft.com/office/powerpoint/2010/main" val="1117729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endParaRPr lang="en-IN" dirty="0"/>
          </a:p>
        </p:txBody>
      </p:sp>
      <p:sp>
        <p:nvSpPr>
          <p:cNvPr id="3" name="Content Placeholder 2"/>
          <p:cNvSpPr>
            <a:spLocks noGrp="1"/>
          </p:cNvSpPr>
          <p:nvPr>
            <p:ph idx="1"/>
          </p:nvPr>
        </p:nvSpPr>
        <p:spPr/>
        <p:txBody>
          <a:bodyPr>
            <a:normAutofit lnSpcReduction="10000"/>
          </a:bodyPr>
          <a:lstStyle/>
          <a:p>
            <a:endParaRPr lang="en-US" sz="1000" dirty="0"/>
          </a:p>
          <a:p>
            <a:r>
              <a:rPr lang="en-US" dirty="0"/>
              <a:t>Whether the relevant points of fact and law have been incorporated in the ILDP / draft order.</a:t>
            </a:r>
          </a:p>
          <a:p>
            <a:endParaRPr lang="en-US" sz="1000" dirty="0"/>
          </a:p>
          <a:p>
            <a:r>
              <a:rPr lang="en-US" dirty="0"/>
              <a:t>Whether the submissions and arguments of the assesse have been duly considered and rebutted.</a:t>
            </a:r>
          </a:p>
          <a:p>
            <a:endParaRPr lang="en-US" sz="1000" dirty="0"/>
          </a:p>
          <a:p>
            <a:r>
              <a:rPr lang="en-US" dirty="0"/>
              <a:t>Whether the judicial decisions brought on record have been considered and applied in the ILDP / draft order.</a:t>
            </a:r>
          </a:p>
          <a:p>
            <a:endParaRPr lang="en-US" sz="1000" dirty="0"/>
          </a:p>
          <a:p>
            <a:endParaRPr lang="en-US" dirty="0"/>
          </a:p>
          <a:p>
            <a:endParaRPr lang="en-IN" dirty="0"/>
          </a:p>
        </p:txBody>
      </p:sp>
      <p:sp>
        <p:nvSpPr>
          <p:cNvPr id="6" name="Slide Number Placeholder 5"/>
          <p:cNvSpPr>
            <a:spLocks noGrp="1"/>
          </p:cNvSpPr>
          <p:nvPr>
            <p:ph type="sldNum" sz="quarter" idx="12"/>
          </p:nvPr>
        </p:nvSpPr>
        <p:spPr>
          <a:xfrm>
            <a:off x="11366913" y="5591908"/>
            <a:ext cx="825087" cy="511243"/>
          </a:xfrm>
        </p:spPr>
        <p:txBody>
          <a:bodyPr/>
          <a:lstStyle/>
          <a:p>
            <a:fld id="{637128C9-88CF-4E9D-B071-C05ABA9EA764}" type="slidenum">
              <a:rPr lang="en-IN" smtClean="0">
                <a:solidFill>
                  <a:schemeClr val="bg2">
                    <a:lumMod val="50000"/>
                  </a:schemeClr>
                </a:solidFill>
              </a:rPr>
              <a:t>12</a:t>
            </a:fld>
            <a:endParaRPr lang="en-IN" dirty="0">
              <a:solidFill>
                <a:schemeClr val="bg2">
                  <a:lumMod val="50000"/>
                </a:schemeClr>
              </a:solidFill>
            </a:endParaRPr>
          </a:p>
        </p:txBody>
      </p:sp>
    </p:spTree>
    <p:extLst>
      <p:ext uri="{BB962C8B-B14F-4D97-AF65-F5344CB8AC3E}">
        <p14:creationId xmlns:p14="http://schemas.microsoft.com/office/powerpoint/2010/main" val="3306142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7EF14-AEA0-5D5E-180F-E13225551BDA}"/>
              </a:ext>
            </a:extLst>
          </p:cNvPr>
          <p:cNvSpPr>
            <a:spLocks noGrp="1"/>
          </p:cNvSpPr>
          <p:nvPr>
            <p:ph type="title"/>
          </p:nvPr>
        </p:nvSpPr>
        <p:spPr/>
        <p:txBody>
          <a:bodyPr/>
          <a:lstStyle/>
          <a:p>
            <a:r>
              <a:rPr lang="en-IN" dirty="0"/>
              <a:t>Contd..</a:t>
            </a:r>
          </a:p>
        </p:txBody>
      </p:sp>
      <p:sp>
        <p:nvSpPr>
          <p:cNvPr id="3" name="Content Placeholder 2">
            <a:extLst>
              <a:ext uri="{FF2B5EF4-FFF2-40B4-BE49-F238E27FC236}">
                <a16:creationId xmlns:a16="http://schemas.microsoft.com/office/drawing/2014/main" id="{AD4E076E-6FA6-94F4-982F-6E8E371A9631}"/>
              </a:ext>
            </a:extLst>
          </p:cNvPr>
          <p:cNvSpPr>
            <a:spLocks noGrp="1"/>
          </p:cNvSpPr>
          <p:nvPr>
            <p:ph idx="1"/>
          </p:nvPr>
        </p:nvSpPr>
        <p:spPr/>
        <p:txBody>
          <a:bodyPr>
            <a:normAutofit/>
          </a:bodyPr>
          <a:lstStyle/>
          <a:p>
            <a:r>
              <a:rPr lang="en-IN" dirty="0"/>
              <a:t>Whether the issue for which the penalty has been initiated has been properly dealt with.</a:t>
            </a:r>
          </a:p>
          <a:p>
            <a:endParaRPr lang="en-IN" sz="1000" dirty="0"/>
          </a:p>
          <a:p>
            <a:r>
              <a:rPr lang="en-IN" dirty="0"/>
              <a:t>Whether arithmetical accuracy has been verified.</a:t>
            </a:r>
          </a:p>
          <a:p>
            <a:endParaRPr lang="en-IN" sz="1000" dirty="0"/>
          </a:p>
          <a:p>
            <a:r>
              <a:rPr lang="en-IN" dirty="0"/>
              <a:t>Whether any frivolous or high pitched assessment is framed.</a:t>
            </a:r>
          </a:p>
          <a:p>
            <a:endParaRPr lang="en-IN" sz="1000" dirty="0"/>
          </a:p>
          <a:p>
            <a:r>
              <a:rPr lang="en-IN" dirty="0"/>
              <a:t>Follow the time frame within which a Review report is required to be furnished.</a:t>
            </a:r>
          </a:p>
          <a:p>
            <a:endParaRPr lang="en-IN" dirty="0"/>
          </a:p>
          <a:p>
            <a:endParaRPr lang="en-IN" dirty="0"/>
          </a:p>
        </p:txBody>
      </p:sp>
      <p:sp>
        <p:nvSpPr>
          <p:cNvPr id="6" name="Slide Number Placeholder 5"/>
          <p:cNvSpPr>
            <a:spLocks noGrp="1"/>
          </p:cNvSpPr>
          <p:nvPr>
            <p:ph type="sldNum" sz="quarter" idx="12"/>
          </p:nvPr>
        </p:nvSpPr>
        <p:spPr>
          <a:xfrm>
            <a:off x="11410875" y="5609492"/>
            <a:ext cx="781125" cy="484866"/>
          </a:xfrm>
        </p:spPr>
        <p:txBody>
          <a:bodyPr/>
          <a:lstStyle/>
          <a:p>
            <a:fld id="{637128C9-88CF-4E9D-B071-C05ABA9EA764}" type="slidenum">
              <a:rPr lang="en-IN" smtClean="0">
                <a:solidFill>
                  <a:schemeClr val="bg2">
                    <a:lumMod val="50000"/>
                  </a:schemeClr>
                </a:solidFill>
              </a:rPr>
              <a:t>13</a:t>
            </a:fld>
            <a:endParaRPr lang="en-IN" dirty="0">
              <a:solidFill>
                <a:schemeClr val="bg2">
                  <a:lumMod val="50000"/>
                </a:schemeClr>
              </a:solidFill>
            </a:endParaRPr>
          </a:p>
        </p:txBody>
      </p:sp>
    </p:spTree>
    <p:extLst>
      <p:ext uri="{BB962C8B-B14F-4D97-AF65-F5344CB8AC3E}">
        <p14:creationId xmlns:p14="http://schemas.microsoft.com/office/powerpoint/2010/main" val="875771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B7D33-3C87-6F56-027C-8245E096A5A7}"/>
              </a:ext>
            </a:extLst>
          </p:cNvPr>
          <p:cNvSpPr>
            <a:spLocks noGrp="1"/>
          </p:cNvSpPr>
          <p:nvPr>
            <p:ph type="title"/>
          </p:nvPr>
        </p:nvSpPr>
        <p:spPr/>
        <p:txBody>
          <a:bodyPr/>
          <a:lstStyle/>
          <a:p>
            <a:r>
              <a:rPr lang="en-IN" dirty="0"/>
              <a:t>How to frame a review report</a:t>
            </a:r>
          </a:p>
        </p:txBody>
      </p:sp>
      <p:sp>
        <p:nvSpPr>
          <p:cNvPr id="3" name="Content Placeholder 2">
            <a:extLst>
              <a:ext uri="{FF2B5EF4-FFF2-40B4-BE49-F238E27FC236}">
                <a16:creationId xmlns:a16="http://schemas.microsoft.com/office/drawing/2014/main" id="{34B8E19E-D8B4-D2E6-A17A-90568A6800A8}"/>
              </a:ext>
            </a:extLst>
          </p:cNvPr>
          <p:cNvSpPr>
            <a:spLocks noGrp="1"/>
          </p:cNvSpPr>
          <p:nvPr>
            <p:ph idx="1"/>
          </p:nvPr>
        </p:nvSpPr>
        <p:spPr/>
        <p:txBody>
          <a:bodyPr/>
          <a:lstStyle/>
          <a:p>
            <a:r>
              <a:rPr lang="en-IN" dirty="0"/>
              <a:t>It must be precise, to the point and unambiguous.</a:t>
            </a:r>
          </a:p>
          <a:p>
            <a:endParaRPr lang="en-IN" sz="1000" dirty="0"/>
          </a:p>
          <a:p>
            <a:r>
              <a:rPr lang="en-IN" dirty="0"/>
              <a:t>Vague and impractical suggestions should not be given.</a:t>
            </a:r>
          </a:p>
          <a:p>
            <a:endParaRPr lang="en-IN" sz="1000" dirty="0"/>
          </a:p>
          <a:p>
            <a:r>
              <a:rPr lang="en-IN" dirty="0"/>
              <a:t>Check whether SOPs have been followed especially in allowing opportunity to the assessee in responsive and non responsive cases.</a:t>
            </a:r>
          </a:p>
          <a:p>
            <a:endParaRPr lang="en-IN" sz="1000" dirty="0"/>
          </a:p>
          <a:p>
            <a:r>
              <a:rPr lang="en-US" dirty="0"/>
              <a:t>The cases should be disposed on FIFO basis.</a:t>
            </a:r>
            <a:endParaRPr lang="en-IN" dirty="0"/>
          </a:p>
          <a:p>
            <a:endParaRPr lang="en-IN" dirty="0"/>
          </a:p>
          <a:p>
            <a:endParaRPr lang="en-IN" dirty="0"/>
          </a:p>
          <a:p>
            <a:endParaRPr lang="en-IN" dirty="0"/>
          </a:p>
          <a:p>
            <a:endParaRPr lang="en-IN" dirty="0"/>
          </a:p>
        </p:txBody>
      </p:sp>
      <p:sp>
        <p:nvSpPr>
          <p:cNvPr id="6" name="Slide Number Placeholder 5"/>
          <p:cNvSpPr>
            <a:spLocks noGrp="1"/>
          </p:cNvSpPr>
          <p:nvPr>
            <p:ph type="sldNum" sz="quarter" idx="12"/>
          </p:nvPr>
        </p:nvSpPr>
        <p:spPr>
          <a:xfrm>
            <a:off x="11380981" y="5599573"/>
            <a:ext cx="811019" cy="503578"/>
          </a:xfrm>
        </p:spPr>
        <p:txBody>
          <a:bodyPr/>
          <a:lstStyle/>
          <a:p>
            <a:fld id="{637128C9-88CF-4E9D-B071-C05ABA9EA764}" type="slidenum">
              <a:rPr lang="en-IN" smtClean="0">
                <a:solidFill>
                  <a:schemeClr val="bg2">
                    <a:lumMod val="50000"/>
                  </a:schemeClr>
                </a:solidFill>
              </a:rPr>
              <a:t>14</a:t>
            </a:fld>
            <a:endParaRPr lang="en-IN" dirty="0">
              <a:solidFill>
                <a:schemeClr val="bg2">
                  <a:lumMod val="50000"/>
                </a:schemeClr>
              </a:solidFill>
            </a:endParaRPr>
          </a:p>
        </p:txBody>
      </p:sp>
    </p:spTree>
    <p:extLst>
      <p:ext uri="{BB962C8B-B14F-4D97-AF65-F5344CB8AC3E}">
        <p14:creationId xmlns:p14="http://schemas.microsoft.com/office/powerpoint/2010/main" val="175071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5C711F0-41CC-3E97-A561-AA581807432F}"/>
              </a:ext>
            </a:extLst>
          </p:cNvPr>
          <p:cNvSpPr txBox="1"/>
          <p:nvPr/>
        </p:nvSpPr>
        <p:spPr>
          <a:xfrm>
            <a:off x="875567" y="90786"/>
            <a:ext cx="10648950" cy="461665"/>
          </a:xfrm>
          <a:prstGeom prst="rect">
            <a:avLst/>
          </a:prstGeom>
          <a:noFill/>
        </p:spPr>
        <p:txBody>
          <a:bodyPr wrap="square">
            <a:spAutoFit/>
          </a:bodyPr>
          <a:lstStyle/>
          <a:p>
            <a:pPr algn="ctr"/>
            <a:r>
              <a:rPr lang="en-US" sz="2400" b="1" dirty="0">
                <a:solidFill>
                  <a:schemeClr val="accent3">
                    <a:lumMod val="75000"/>
                  </a:schemeClr>
                </a:solidFill>
              </a:rPr>
              <a:t>FRAMING OF A REVIEW REPORT</a:t>
            </a:r>
            <a:endParaRPr lang="en-IN" sz="2400" b="1" dirty="0">
              <a:solidFill>
                <a:schemeClr val="accent3">
                  <a:lumMod val="75000"/>
                </a:schemeClr>
              </a:solidFill>
            </a:endParaRPr>
          </a:p>
        </p:txBody>
      </p:sp>
      <p:graphicFrame>
        <p:nvGraphicFramePr>
          <p:cNvPr id="4" name="Diagram 3">
            <a:extLst>
              <a:ext uri="{FF2B5EF4-FFF2-40B4-BE49-F238E27FC236}">
                <a16:creationId xmlns:a16="http://schemas.microsoft.com/office/drawing/2014/main" id="{C8F34C11-988F-43BC-D020-53EFF06FC2DB}"/>
              </a:ext>
            </a:extLst>
          </p:cNvPr>
          <p:cNvGraphicFramePr/>
          <p:nvPr>
            <p:extLst>
              <p:ext uri="{D42A27DB-BD31-4B8C-83A1-F6EECF244321}">
                <p14:modId xmlns:p14="http://schemas.microsoft.com/office/powerpoint/2010/main" val="1088977044"/>
              </p:ext>
            </p:extLst>
          </p:nvPr>
        </p:nvGraphicFramePr>
        <p:xfrm>
          <a:off x="2032000" y="552451"/>
          <a:ext cx="8128000" cy="53911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a:xfrm>
            <a:off x="11380981" y="5581988"/>
            <a:ext cx="811019" cy="503578"/>
          </a:xfrm>
        </p:spPr>
        <p:txBody>
          <a:bodyPr/>
          <a:lstStyle/>
          <a:p>
            <a:fld id="{637128C9-88CF-4E9D-B071-C05ABA9EA764}" type="slidenum">
              <a:rPr lang="en-IN" smtClean="0">
                <a:solidFill>
                  <a:schemeClr val="bg2">
                    <a:lumMod val="50000"/>
                  </a:schemeClr>
                </a:solidFill>
              </a:rPr>
              <a:t>15</a:t>
            </a:fld>
            <a:endParaRPr lang="en-IN" dirty="0">
              <a:solidFill>
                <a:schemeClr val="bg2">
                  <a:lumMod val="50000"/>
                </a:schemeClr>
              </a:solidFill>
            </a:endParaRPr>
          </a:p>
        </p:txBody>
      </p:sp>
    </p:spTree>
    <p:extLst>
      <p:ext uri="{BB962C8B-B14F-4D97-AF65-F5344CB8AC3E}">
        <p14:creationId xmlns:p14="http://schemas.microsoft.com/office/powerpoint/2010/main" val="206149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7654C-6FC1-D30A-3B08-9F7FCEE19023}"/>
              </a:ext>
            </a:extLst>
          </p:cNvPr>
          <p:cNvSpPr>
            <a:spLocks noGrp="1"/>
          </p:cNvSpPr>
          <p:nvPr>
            <p:ph type="title"/>
          </p:nvPr>
        </p:nvSpPr>
        <p:spPr>
          <a:xfrm>
            <a:off x="863750" y="322377"/>
            <a:ext cx="9603275" cy="1049235"/>
          </a:xfrm>
        </p:spPr>
        <p:txBody>
          <a:bodyPr/>
          <a:lstStyle/>
          <a:p>
            <a:r>
              <a:rPr lang="en-IN" dirty="0"/>
              <a:t>TIME FRAME FOR REPORT</a:t>
            </a:r>
          </a:p>
        </p:txBody>
      </p:sp>
      <p:sp>
        <p:nvSpPr>
          <p:cNvPr id="3" name="Content Placeholder 2">
            <a:extLst>
              <a:ext uri="{FF2B5EF4-FFF2-40B4-BE49-F238E27FC236}">
                <a16:creationId xmlns:a16="http://schemas.microsoft.com/office/drawing/2014/main" id="{C7EE064B-B256-F1F6-E3C8-BAA9D3641961}"/>
              </a:ext>
            </a:extLst>
          </p:cNvPr>
          <p:cNvSpPr>
            <a:spLocks noGrp="1"/>
          </p:cNvSpPr>
          <p:nvPr>
            <p:ph idx="1"/>
          </p:nvPr>
        </p:nvSpPr>
        <p:spPr>
          <a:xfrm>
            <a:off x="935720" y="1082671"/>
            <a:ext cx="10445261" cy="4103714"/>
          </a:xfrm>
        </p:spPr>
        <p:txBody>
          <a:bodyPr>
            <a:noAutofit/>
          </a:bodyPr>
          <a:lstStyle/>
          <a:p>
            <a:pPr algn="just"/>
            <a:r>
              <a:rPr lang="en-IN" sz="1900" dirty="0"/>
              <a:t>By SOP dated 19.11.2020, the RU was required to send its report within 15 days. As per the CAP for 2020-21, in Modification cases, the time frame was amended for the Report to be furnished within 15 days and in other cases within 5 days. This period was further curtailed to 2 days (Company cases) and 1 day (non company cases) by SOP dated 09.03.2022 for time barring cases of 31.03.2022. </a:t>
            </a:r>
          </a:p>
          <a:p>
            <a:pPr algn="just"/>
            <a:r>
              <a:rPr lang="en-IN" sz="1900" dirty="0"/>
              <a:t>As per SOP dated 03.08.2022, the time limit for submission of Review Report to </a:t>
            </a:r>
            <a:r>
              <a:rPr lang="en-IN" sz="1900" dirty="0" err="1"/>
              <a:t>NaFAC</a:t>
            </a:r>
            <a:r>
              <a:rPr lang="en-IN" sz="1900" dirty="0"/>
              <a:t> has now been prescribed as 05 days of the receipt of the reference.  The date of submission to </a:t>
            </a:r>
            <a:r>
              <a:rPr lang="en-IN" sz="1900" dirty="0" err="1"/>
              <a:t>NaFAC</a:t>
            </a:r>
            <a:r>
              <a:rPr lang="en-IN" sz="1900" dirty="0"/>
              <a:t> should be advances keeping in view the limitation date for completing the assessment</a:t>
            </a:r>
          </a:p>
          <a:p>
            <a:pPr algn="just"/>
            <a:r>
              <a:rPr lang="en-IN" sz="1900" dirty="0"/>
              <a:t>As per SOP for Penalty Review Unit dated 06.09.2022, the time limit for submission to NFPC is within 05 days of the receipt of the reference. The date of submission to NFPC should be advances keeping in view the limitation date for deciding the penalty.</a:t>
            </a:r>
          </a:p>
          <a:p>
            <a:pPr algn="just"/>
            <a:r>
              <a:rPr lang="en-IN" sz="1900" dirty="0"/>
              <a:t>Thus the period/limits keep changing as per exigencies of time and thus SOPs are to be constantly monitored. </a:t>
            </a:r>
          </a:p>
        </p:txBody>
      </p:sp>
      <p:sp>
        <p:nvSpPr>
          <p:cNvPr id="6" name="Slide Number Placeholder 5"/>
          <p:cNvSpPr>
            <a:spLocks noGrp="1"/>
          </p:cNvSpPr>
          <p:nvPr>
            <p:ph type="sldNum" sz="quarter" idx="12"/>
          </p:nvPr>
        </p:nvSpPr>
        <p:spPr>
          <a:xfrm>
            <a:off x="11380981" y="5615868"/>
            <a:ext cx="811019" cy="503578"/>
          </a:xfrm>
        </p:spPr>
        <p:txBody>
          <a:bodyPr/>
          <a:lstStyle/>
          <a:p>
            <a:fld id="{637128C9-88CF-4E9D-B071-C05ABA9EA764}" type="slidenum">
              <a:rPr lang="en-IN" smtClean="0">
                <a:solidFill>
                  <a:schemeClr val="bg2">
                    <a:lumMod val="50000"/>
                  </a:schemeClr>
                </a:solidFill>
              </a:rPr>
              <a:t>16</a:t>
            </a:fld>
            <a:endParaRPr lang="en-IN" dirty="0">
              <a:solidFill>
                <a:schemeClr val="bg2">
                  <a:lumMod val="50000"/>
                </a:schemeClr>
              </a:solidFill>
            </a:endParaRPr>
          </a:p>
        </p:txBody>
      </p:sp>
    </p:spTree>
    <p:extLst>
      <p:ext uri="{BB962C8B-B14F-4D97-AF65-F5344CB8AC3E}">
        <p14:creationId xmlns:p14="http://schemas.microsoft.com/office/powerpoint/2010/main" val="4097443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3BAB8-B171-64DF-A858-BC729FA2CD3E}"/>
              </a:ext>
            </a:extLst>
          </p:cNvPr>
          <p:cNvSpPr>
            <a:spLocks noGrp="1"/>
          </p:cNvSpPr>
          <p:nvPr>
            <p:ph type="title"/>
          </p:nvPr>
        </p:nvSpPr>
        <p:spPr>
          <a:xfrm>
            <a:off x="1135055" y="1072663"/>
            <a:ext cx="9603275" cy="880082"/>
          </a:xfrm>
        </p:spPr>
        <p:txBody>
          <a:bodyPr/>
          <a:lstStyle/>
          <a:p>
            <a:r>
              <a:rPr lang="en-IN" dirty="0"/>
              <a:t>While reviewing penalty cases :</a:t>
            </a:r>
          </a:p>
        </p:txBody>
      </p:sp>
      <p:sp>
        <p:nvSpPr>
          <p:cNvPr id="3" name="Content Placeholder 2">
            <a:extLst>
              <a:ext uri="{FF2B5EF4-FFF2-40B4-BE49-F238E27FC236}">
                <a16:creationId xmlns:a16="http://schemas.microsoft.com/office/drawing/2014/main" id="{4341A9B2-07D0-A03F-1847-F244483A8287}"/>
              </a:ext>
            </a:extLst>
          </p:cNvPr>
          <p:cNvSpPr>
            <a:spLocks noGrp="1"/>
          </p:cNvSpPr>
          <p:nvPr>
            <p:ph idx="1"/>
          </p:nvPr>
        </p:nvSpPr>
        <p:spPr>
          <a:xfrm>
            <a:off x="852854" y="2015732"/>
            <a:ext cx="10471639" cy="4086130"/>
          </a:xfrm>
        </p:spPr>
        <p:txBody>
          <a:bodyPr>
            <a:noAutofit/>
          </a:bodyPr>
          <a:lstStyle/>
          <a:p>
            <a:pPr>
              <a:buFont typeface="Wingdings" panose="05000000000000000000" pitchFamily="2" charset="2"/>
              <a:buChar char="v"/>
            </a:pPr>
            <a:r>
              <a:rPr lang="en-IN" sz="1800" dirty="0"/>
              <a:t>Faceless Assessing Officer and Faceless Penalty Officer are one and the same and hence the hierarchical structure is the same. </a:t>
            </a:r>
          </a:p>
          <a:p>
            <a:pPr>
              <a:buFont typeface="Wingdings" panose="05000000000000000000" pitchFamily="2" charset="2"/>
              <a:buChar char="v"/>
            </a:pPr>
            <a:r>
              <a:rPr lang="en-IN" sz="1800" dirty="0"/>
              <a:t>Cases are auto assigned by the </a:t>
            </a:r>
            <a:r>
              <a:rPr lang="en-IN" sz="1800" dirty="0" err="1"/>
              <a:t>NaFAC</a:t>
            </a:r>
            <a:r>
              <a:rPr lang="en-IN" sz="1800" dirty="0"/>
              <a:t> to the RU</a:t>
            </a:r>
          </a:p>
          <a:p>
            <a:pPr>
              <a:buFont typeface="Wingdings" panose="05000000000000000000" pitchFamily="2" charset="2"/>
              <a:buChar char="v"/>
            </a:pPr>
            <a:r>
              <a:rPr lang="en-IN" sz="1800" dirty="0"/>
              <a:t>The RU is required to :</a:t>
            </a:r>
          </a:p>
          <a:p>
            <a:r>
              <a:rPr lang="en-GB" sz="1800" b="0" i="0" u="none" strike="noStrike" baseline="0" dirty="0">
                <a:solidFill>
                  <a:srgbClr val="000000"/>
                </a:solidFill>
                <a:latin typeface="Calibri" panose="020F0502020204030204" pitchFamily="34" charset="0"/>
              </a:rPr>
              <a:t>A.1.2 Check the Penalty Imposition Proposal and Penalty Non-imposition Proposal, whether: </a:t>
            </a:r>
          </a:p>
          <a:p>
            <a:r>
              <a:rPr lang="en-GB" sz="1800" b="0" i="0" u="none" strike="noStrike" baseline="0" dirty="0">
                <a:solidFill>
                  <a:srgbClr val="000000"/>
                </a:solidFill>
                <a:latin typeface="Calibri" panose="020F0502020204030204" pitchFamily="34" charset="0"/>
              </a:rPr>
              <a:t>A.1.2.1 Relevant and material evidence has been brought on record; </a:t>
            </a:r>
          </a:p>
          <a:p>
            <a:r>
              <a:rPr lang="en-GB" sz="1800" b="0" i="0" u="none" strike="noStrike" baseline="0" dirty="0">
                <a:solidFill>
                  <a:srgbClr val="000000"/>
                </a:solidFill>
                <a:latin typeface="Calibri" panose="020F0502020204030204" pitchFamily="34" charset="0"/>
              </a:rPr>
              <a:t>A.1.2.2 Relevant points of fact and law have been duly incorporated; </a:t>
            </a:r>
          </a:p>
          <a:p>
            <a:r>
              <a:rPr lang="en-GB" sz="1800" b="0" i="0" u="none" strike="noStrike" baseline="0" dirty="0">
                <a:solidFill>
                  <a:srgbClr val="000000"/>
                </a:solidFill>
                <a:latin typeface="Calibri" panose="020F0502020204030204" pitchFamily="34" charset="0"/>
              </a:rPr>
              <a:t>A.1.2.3 Such other issues required to be incorporated, have been included. </a:t>
            </a:r>
            <a:endParaRPr lang="en-IN" sz="1800" dirty="0"/>
          </a:p>
        </p:txBody>
      </p:sp>
      <p:sp>
        <p:nvSpPr>
          <p:cNvPr id="6" name="Slide Number Placeholder 5"/>
          <p:cNvSpPr>
            <a:spLocks noGrp="1"/>
          </p:cNvSpPr>
          <p:nvPr>
            <p:ph type="sldNum" sz="quarter" idx="12"/>
          </p:nvPr>
        </p:nvSpPr>
        <p:spPr>
          <a:xfrm>
            <a:off x="11380981" y="5573034"/>
            <a:ext cx="811019" cy="528828"/>
          </a:xfrm>
        </p:spPr>
        <p:txBody>
          <a:bodyPr/>
          <a:lstStyle/>
          <a:p>
            <a:fld id="{637128C9-88CF-4E9D-B071-C05ABA9EA764}" type="slidenum">
              <a:rPr lang="en-IN" smtClean="0">
                <a:solidFill>
                  <a:schemeClr val="bg2">
                    <a:lumMod val="50000"/>
                  </a:schemeClr>
                </a:solidFill>
              </a:rPr>
              <a:t>17</a:t>
            </a:fld>
            <a:endParaRPr lang="en-IN" dirty="0">
              <a:solidFill>
                <a:schemeClr val="bg2">
                  <a:lumMod val="50000"/>
                </a:schemeClr>
              </a:solidFill>
            </a:endParaRPr>
          </a:p>
        </p:txBody>
      </p:sp>
    </p:spTree>
    <p:extLst>
      <p:ext uri="{BB962C8B-B14F-4D97-AF65-F5344CB8AC3E}">
        <p14:creationId xmlns:p14="http://schemas.microsoft.com/office/powerpoint/2010/main" val="42690236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A5A29-5703-4883-F61D-CA77926DF8F2}"/>
              </a:ext>
            </a:extLst>
          </p:cNvPr>
          <p:cNvSpPr>
            <a:spLocks noGrp="1"/>
          </p:cNvSpPr>
          <p:nvPr>
            <p:ph type="title"/>
          </p:nvPr>
        </p:nvSpPr>
        <p:spPr>
          <a:xfrm>
            <a:off x="1451580" y="804520"/>
            <a:ext cx="1954094" cy="455114"/>
          </a:xfrm>
        </p:spPr>
        <p:txBody>
          <a:bodyPr>
            <a:normAutofit fontScale="90000"/>
          </a:bodyPr>
          <a:lstStyle/>
          <a:p>
            <a:r>
              <a:rPr lang="en-GB" dirty="0"/>
              <a:t>CONTD.</a:t>
            </a:r>
            <a:endParaRPr lang="en-IN" dirty="0"/>
          </a:p>
        </p:txBody>
      </p:sp>
      <p:sp>
        <p:nvSpPr>
          <p:cNvPr id="3" name="Content Placeholder 2">
            <a:extLst>
              <a:ext uri="{FF2B5EF4-FFF2-40B4-BE49-F238E27FC236}">
                <a16:creationId xmlns:a16="http://schemas.microsoft.com/office/drawing/2014/main" id="{866B1F9F-50CE-BE3D-6A5B-3EE0F3DE4FF1}"/>
              </a:ext>
            </a:extLst>
          </p:cNvPr>
          <p:cNvSpPr>
            <a:spLocks noGrp="1"/>
          </p:cNvSpPr>
          <p:nvPr>
            <p:ph idx="1"/>
          </p:nvPr>
        </p:nvSpPr>
        <p:spPr>
          <a:xfrm>
            <a:off x="1268963" y="1352940"/>
            <a:ext cx="10720874" cy="4700540"/>
          </a:xfrm>
        </p:spPr>
        <p:txBody>
          <a:bodyPr>
            <a:normAutofit fontScale="92500" lnSpcReduction="20000"/>
          </a:bodyPr>
          <a:lstStyle/>
          <a:p>
            <a:r>
              <a:rPr lang="en-GB" sz="1800" b="0" i="0" u="none" strike="noStrike" baseline="0" dirty="0">
                <a:solidFill>
                  <a:srgbClr val="000000"/>
                </a:solidFill>
                <a:latin typeface="Calibri" panose="020F0502020204030204" pitchFamily="34" charset="0"/>
              </a:rPr>
              <a:t>A.1.3 Prepare a Review Report as per prescribed format in the System. </a:t>
            </a:r>
          </a:p>
          <a:p>
            <a:r>
              <a:rPr lang="en-GB" sz="1800" b="0" i="0" u="none" strike="noStrike" baseline="0" dirty="0">
                <a:solidFill>
                  <a:srgbClr val="000000"/>
                </a:solidFill>
                <a:latin typeface="Calibri" panose="020F0502020204030204" pitchFamily="34" charset="0"/>
              </a:rPr>
              <a:t>A.1.4 The Review Report may: </a:t>
            </a:r>
          </a:p>
          <a:p>
            <a:r>
              <a:rPr lang="en-GB" sz="1800" b="0" i="0" u="none" strike="noStrike" baseline="0" dirty="0">
                <a:solidFill>
                  <a:srgbClr val="000000"/>
                </a:solidFill>
                <a:latin typeface="Calibri" panose="020F0502020204030204" pitchFamily="34" charset="0"/>
              </a:rPr>
              <a:t>A.1.4.1 Accept the Penalty Imposition Proposal/Penalty Non-imposition Proposal, or </a:t>
            </a:r>
          </a:p>
          <a:p>
            <a:r>
              <a:rPr lang="en-GB" sz="1800" b="0" i="0" u="none" strike="noStrike" baseline="0" dirty="0">
                <a:solidFill>
                  <a:srgbClr val="000000"/>
                </a:solidFill>
                <a:latin typeface="Calibri" panose="020F0502020204030204" pitchFamily="34" charset="0"/>
              </a:rPr>
              <a:t>A.1.4.2 Propose any modifications in the Penalty Imposition Proposal/ Penalty Non-imposition Proposal, after giving reasons for the same. </a:t>
            </a:r>
          </a:p>
          <a:p>
            <a:r>
              <a:rPr lang="en-GB" sz="1800" b="0" i="0" u="none" strike="noStrike" baseline="0" dirty="0">
                <a:solidFill>
                  <a:srgbClr val="000000"/>
                </a:solidFill>
                <a:latin typeface="Calibri" panose="020F0502020204030204" pitchFamily="34" charset="0"/>
              </a:rPr>
              <a:t>A.1.5 Forward the Review Report to NFPC. </a:t>
            </a:r>
          </a:p>
          <a:p>
            <a:r>
              <a:rPr lang="en-GB" sz="1800" b="0" i="0" u="none" strike="noStrike" baseline="0" dirty="0">
                <a:solidFill>
                  <a:srgbClr val="000000"/>
                </a:solidFill>
                <a:latin typeface="Calibri" panose="020F0502020204030204" pitchFamily="34" charset="0"/>
              </a:rPr>
              <a:t>A.2 After forwarding of Review Report, where variation was proposed, a note along with the facts and circumstances and reasoning in prescribed format, shall be forwarded through PCIT of the RU, to NFPC for compilation of Guidance Notes for future references. </a:t>
            </a:r>
          </a:p>
          <a:p>
            <a:r>
              <a:rPr lang="en-GB" sz="1800" b="1" i="0" u="none" strike="noStrike" baseline="0" dirty="0">
                <a:solidFill>
                  <a:srgbClr val="000000"/>
                </a:solidFill>
                <a:latin typeface="Calibri" panose="020F0502020204030204" pitchFamily="34" charset="0"/>
              </a:rPr>
              <a:t>B. Timely submission of Review Report </a:t>
            </a:r>
            <a:endParaRPr lang="en-GB" sz="1800" b="0" i="0" u="none" strike="noStrike" baseline="0" dirty="0">
              <a:solidFill>
                <a:srgbClr val="000000"/>
              </a:solidFill>
              <a:latin typeface="Calibri" panose="020F0502020204030204" pitchFamily="34" charset="0"/>
            </a:endParaRPr>
          </a:p>
          <a:p>
            <a:endParaRPr lang="en-IN" sz="1800" b="0" i="0" u="none" strike="noStrike" baseline="0" dirty="0">
              <a:solidFill>
                <a:srgbClr val="000000"/>
              </a:solidFill>
              <a:latin typeface="Calibri" panose="020F0502020204030204" pitchFamily="34" charset="0"/>
            </a:endParaRPr>
          </a:p>
          <a:p>
            <a:r>
              <a:rPr lang="en-GB" sz="1800" b="0" i="0" u="none" strike="noStrike" baseline="0" dirty="0">
                <a:solidFill>
                  <a:srgbClr val="000000"/>
                </a:solidFill>
                <a:latin typeface="Calibri" panose="020F0502020204030204" pitchFamily="34" charset="0"/>
              </a:rPr>
              <a:t>B.1 Review Report should be generally submitted to NFPC within 5 days of receipt of reference. </a:t>
            </a:r>
          </a:p>
          <a:p>
            <a:r>
              <a:rPr lang="en-GB" sz="1800" b="0" i="0" u="none" strike="noStrike" baseline="0" dirty="0">
                <a:solidFill>
                  <a:srgbClr val="000000"/>
                </a:solidFill>
                <a:latin typeface="Calibri" panose="020F0502020204030204" pitchFamily="34" charset="0"/>
              </a:rPr>
              <a:t>B.2 The date of submission to NFPC may be advanced, keeping in view the limitation date for deciding the penalty. </a:t>
            </a:r>
            <a:endParaRPr lang="en-IN" dirty="0"/>
          </a:p>
        </p:txBody>
      </p:sp>
    </p:spTree>
    <p:extLst>
      <p:ext uri="{BB962C8B-B14F-4D97-AF65-F5344CB8AC3E}">
        <p14:creationId xmlns:p14="http://schemas.microsoft.com/office/powerpoint/2010/main" val="32160617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BB16C-EC13-489F-A2B8-5C0EF2C747C3}"/>
              </a:ext>
            </a:extLst>
          </p:cNvPr>
          <p:cNvSpPr>
            <a:spLocks noGrp="1"/>
          </p:cNvSpPr>
          <p:nvPr>
            <p:ph type="title"/>
          </p:nvPr>
        </p:nvSpPr>
        <p:spPr/>
        <p:txBody>
          <a:bodyPr/>
          <a:lstStyle/>
          <a:p>
            <a:r>
              <a:rPr lang="en-GB" dirty="0"/>
              <a:t>PROBLEMS FACED BY REVIEW UNITS</a:t>
            </a:r>
            <a:endParaRPr lang="en-IN" dirty="0"/>
          </a:p>
        </p:txBody>
      </p:sp>
      <p:sp>
        <p:nvSpPr>
          <p:cNvPr id="3" name="Content Placeholder 2">
            <a:extLst>
              <a:ext uri="{FF2B5EF4-FFF2-40B4-BE49-F238E27FC236}">
                <a16:creationId xmlns:a16="http://schemas.microsoft.com/office/drawing/2014/main" id="{D9CDD259-786C-EE7F-5B6A-2177362837CA}"/>
              </a:ext>
            </a:extLst>
          </p:cNvPr>
          <p:cNvSpPr>
            <a:spLocks noGrp="1"/>
          </p:cNvSpPr>
          <p:nvPr>
            <p:ph idx="1"/>
          </p:nvPr>
        </p:nvSpPr>
        <p:spPr/>
        <p:txBody>
          <a:bodyPr/>
          <a:lstStyle/>
          <a:p>
            <a:r>
              <a:rPr lang="en-GB" dirty="0"/>
              <a:t>ILDP and PIP are sent very late.</a:t>
            </a:r>
          </a:p>
          <a:p>
            <a:r>
              <a:rPr lang="en-GB" dirty="0"/>
              <a:t>Insight can be viewed only after one day of receipt of the ILDP/PIP. Valuable time is lost</a:t>
            </a:r>
          </a:p>
          <a:p>
            <a:r>
              <a:rPr lang="en-GB" dirty="0"/>
              <a:t>MIS report of penalty cases cannot be viewed on ITBA.</a:t>
            </a:r>
          </a:p>
          <a:p>
            <a:r>
              <a:rPr lang="en-GB" dirty="0"/>
              <a:t>Some issues have no clarity such as inclusion of surcharge while computing penalty u/s 271AAC, initiation of penalty u/s 271F in reopened cases u/s 147 before A.Y. 2018-19 etc.</a:t>
            </a:r>
          </a:p>
          <a:p>
            <a:r>
              <a:rPr lang="en-GB" dirty="0"/>
              <a:t>Tax computation is not visible with ILDP.</a:t>
            </a:r>
            <a:endParaRPr lang="en-IN" dirty="0"/>
          </a:p>
        </p:txBody>
      </p:sp>
      <p:sp>
        <p:nvSpPr>
          <p:cNvPr id="4" name="Slide Number Placeholder 3">
            <a:extLst>
              <a:ext uri="{FF2B5EF4-FFF2-40B4-BE49-F238E27FC236}">
                <a16:creationId xmlns:a16="http://schemas.microsoft.com/office/drawing/2014/main" id="{F125A843-152E-7AB3-CEB0-A3BC2E716C54}"/>
              </a:ext>
            </a:extLst>
          </p:cNvPr>
          <p:cNvSpPr>
            <a:spLocks noGrp="1"/>
          </p:cNvSpPr>
          <p:nvPr>
            <p:ph type="sldNum" sz="quarter" idx="12"/>
          </p:nvPr>
        </p:nvSpPr>
        <p:spPr/>
        <p:txBody>
          <a:bodyPr/>
          <a:lstStyle/>
          <a:p>
            <a:fld id="{637128C9-88CF-4E9D-B071-C05ABA9EA764}" type="slidenum">
              <a:rPr lang="en-IN" smtClean="0"/>
              <a:t>19</a:t>
            </a:fld>
            <a:endParaRPr lang="en-IN"/>
          </a:p>
        </p:txBody>
      </p:sp>
    </p:spTree>
    <p:extLst>
      <p:ext uri="{BB962C8B-B14F-4D97-AF65-F5344CB8AC3E}">
        <p14:creationId xmlns:p14="http://schemas.microsoft.com/office/powerpoint/2010/main" val="370304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F5246-2390-8C5A-A874-AAAAE93C66A7}"/>
              </a:ext>
            </a:extLst>
          </p:cNvPr>
          <p:cNvSpPr>
            <a:spLocks noGrp="1"/>
          </p:cNvSpPr>
          <p:nvPr>
            <p:ph type="title"/>
          </p:nvPr>
        </p:nvSpPr>
        <p:spPr>
          <a:xfrm>
            <a:off x="973394" y="412955"/>
            <a:ext cx="4424056" cy="491613"/>
          </a:xfrm>
        </p:spPr>
        <p:txBody>
          <a:bodyPr>
            <a:noAutofit/>
          </a:bodyPr>
          <a:lstStyle/>
          <a:p>
            <a:r>
              <a:rPr lang="en-IN" sz="2800" b="1" dirty="0">
                <a:solidFill>
                  <a:schemeClr val="accent2">
                    <a:lumMod val="75000"/>
                  </a:schemeClr>
                </a:solidFill>
              </a:rPr>
              <a:t>FACELESS ECOSYSTEM</a:t>
            </a:r>
          </a:p>
        </p:txBody>
      </p:sp>
      <p:graphicFrame>
        <p:nvGraphicFramePr>
          <p:cNvPr id="7" name="Content Placeholder 6">
            <a:extLst>
              <a:ext uri="{FF2B5EF4-FFF2-40B4-BE49-F238E27FC236}">
                <a16:creationId xmlns:a16="http://schemas.microsoft.com/office/drawing/2014/main" id="{3111BC2E-C7A5-3492-004E-6D63882CD892}"/>
              </a:ext>
            </a:extLst>
          </p:cNvPr>
          <p:cNvGraphicFramePr>
            <a:graphicFrameLocks noGrp="1"/>
          </p:cNvGraphicFramePr>
          <p:nvPr>
            <p:ph idx="1"/>
            <p:extLst>
              <p:ext uri="{D42A27DB-BD31-4B8C-83A1-F6EECF244321}">
                <p14:modId xmlns:p14="http://schemas.microsoft.com/office/powerpoint/2010/main" val="733015079"/>
              </p:ext>
            </p:extLst>
          </p:nvPr>
        </p:nvGraphicFramePr>
        <p:xfrm>
          <a:off x="5043488" y="798513"/>
          <a:ext cx="6013450" cy="4659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 name="Text Placeholder 20">
            <a:extLst>
              <a:ext uri="{FF2B5EF4-FFF2-40B4-BE49-F238E27FC236}">
                <a16:creationId xmlns:a16="http://schemas.microsoft.com/office/drawing/2014/main" id="{6D648FB1-7F08-EB95-EA67-B4DDBD682E75}"/>
              </a:ext>
            </a:extLst>
          </p:cNvPr>
          <p:cNvSpPr>
            <a:spLocks noGrp="1"/>
          </p:cNvSpPr>
          <p:nvPr>
            <p:ph type="body" sz="half" idx="2"/>
          </p:nvPr>
        </p:nvSpPr>
        <p:spPr>
          <a:xfrm>
            <a:off x="619433" y="1563329"/>
            <a:ext cx="4424056" cy="3890343"/>
          </a:xfrm>
        </p:spPr>
        <p:txBody>
          <a:bodyPr>
            <a:normAutofit lnSpcReduction="10000"/>
          </a:bodyPr>
          <a:lstStyle/>
          <a:p>
            <a:pPr marL="285750" indent="-285750">
              <a:buFont typeface="Wingdings" panose="05000000000000000000" pitchFamily="2" charset="2"/>
              <a:buChar char="v"/>
            </a:pPr>
            <a:r>
              <a:rPr lang="en-IN" dirty="0"/>
              <a:t>The </a:t>
            </a:r>
            <a:r>
              <a:rPr lang="en-IN" dirty="0" err="1"/>
              <a:t>assessee’s</a:t>
            </a:r>
            <a:r>
              <a:rPr lang="en-IN" dirty="0"/>
              <a:t> direct interaction can only be with the AU and that too only through VC. </a:t>
            </a:r>
          </a:p>
          <a:p>
            <a:pPr marL="285750" indent="-285750">
              <a:buFont typeface="Wingdings" panose="05000000000000000000" pitchFamily="2" charset="2"/>
              <a:buChar char="v"/>
            </a:pPr>
            <a:r>
              <a:rPr lang="en-IN" dirty="0"/>
              <a:t>Else, the </a:t>
            </a:r>
            <a:r>
              <a:rPr lang="en-IN" dirty="0" err="1"/>
              <a:t>NaFAC</a:t>
            </a:r>
            <a:r>
              <a:rPr lang="en-IN" dirty="0"/>
              <a:t> is the </a:t>
            </a:r>
            <a:r>
              <a:rPr lang="en-IN" b="1" dirty="0"/>
              <a:t>ONLY </a:t>
            </a:r>
            <a:r>
              <a:rPr lang="en-IN" dirty="0"/>
              <a:t>interface.</a:t>
            </a:r>
          </a:p>
          <a:p>
            <a:endParaRPr lang="en-IN" dirty="0"/>
          </a:p>
          <a:p>
            <a:endParaRPr lang="en-IN" dirty="0"/>
          </a:p>
          <a:p>
            <a:pPr marL="285750" indent="-285750">
              <a:buFont typeface="Arial" panose="020B0604020202020204" pitchFamily="34" charset="0"/>
              <a:buChar char="•"/>
            </a:pPr>
            <a:r>
              <a:rPr lang="en-IN" dirty="0"/>
              <a:t>The interactions within the Units are allowed only through Inter Unit Communications for speeding up the matter</a:t>
            </a:r>
          </a:p>
          <a:p>
            <a:pPr marL="285750" indent="-285750">
              <a:buFont typeface="Arial" panose="020B0604020202020204" pitchFamily="34" charset="0"/>
              <a:buChar char="•"/>
            </a:pPr>
            <a:r>
              <a:rPr lang="en-IN" dirty="0"/>
              <a:t>VU &amp; TU complement the requirements of the AU via </a:t>
            </a:r>
            <a:r>
              <a:rPr lang="en-IN" dirty="0" err="1"/>
              <a:t>NaFAC</a:t>
            </a:r>
            <a:endParaRPr lang="en-IN" dirty="0"/>
          </a:p>
          <a:p>
            <a:pPr marL="285750" indent="-285750">
              <a:buFont typeface="Arial" panose="020B0604020202020204" pitchFamily="34" charset="0"/>
              <a:buChar char="•"/>
            </a:pPr>
            <a:r>
              <a:rPr lang="en-IN" dirty="0"/>
              <a:t>RU is the prerogative of the </a:t>
            </a:r>
            <a:r>
              <a:rPr lang="en-IN" dirty="0" err="1"/>
              <a:t>NaFAC</a:t>
            </a:r>
            <a:r>
              <a:rPr lang="en-IN" dirty="0"/>
              <a:t>  </a:t>
            </a:r>
          </a:p>
        </p:txBody>
      </p:sp>
      <p:sp>
        <p:nvSpPr>
          <p:cNvPr id="8" name="TextBox 7">
            <a:extLst>
              <a:ext uri="{FF2B5EF4-FFF2-40B4-BE49-F238E27FC236}">
                <a16:creationId xmlns:a16="http://schemas.microsoft.com/office/drawing/2014/main" id="{32D23877-BDFD-F6FA-7CB1-61D6620576F2}"/>
              </a:ext>
            </a:extLst>
          </p:cNvPr>
          <p:cNvSpPr txBox="1"/>
          <p:nvPr/>
        </p:nvSpPr>
        <p:spPr>
          <a:xfrm>
            <a:off x="6233419" y="2866559"/>
            <a:ext cx="1514400" cy="523220"/>
          </a:xfrm>
          <a:prstGeom prst="rect">
            <a:avLst/>
          </a:prstGeom>
          <a:noFill/>
        </p:spPr>
        <p:txBody>
          <a:bodyPr wrap="square" rtlCol="0">
            <a:spAutoFit/>
          </a:bodyPr>
          <a:lstStyle/>
          <a:p>
            <a:pPr algn="ctr"/>
            <a:r>
              <a:rPr lang="en-IN" sz="2800" dirty="0" err="1">
                <a:solidFill>
                  <a:schemeClr val="bg1"/>
                </a:solidFill>
              </a:rPr>
              <a:t>NaFAC</a:t>
            </a:r>
            <a:endParaRPr lang="en-IN" sz="2800" dirty="0">
              <a:solidFill>
                <a:schemeClr val="bg1"/>
              </a:solidFill>
            </a:endParaRPr>
          </a:p>
        </p:txBody>
      </p:sp>
      <p:cxnSp>
        <p:nvCxnSpPr>
          <p:cNvPr id="23" name="Connector: Elbow 22">
            <a:extLst>
              <a:ext uri="{FF2B5EF4-FFF2-40B4-BE49-F238E27FC236}">
                <a16:creationId xmlns:a16="http://schemas.microsoft.com/office/drawing/2014/main" id="{4D94EE31-2559-86CE-C26F-1315AEDB9781}"/>
              </a:ext>
            </a:extLst>
          </p:cNvPr>
          <p:cNvCxnSpPr>
            <a:cxnSpLocks/>
          </p:cNvCxnSpPr>
          <p:nvPr/>
        </p:nvCxnSpPr>
        <p:spPr>
          <a:xfrm rot="16200000" flipH="1">
            <a:off x="5211097" y="1995948"/>
            <a:ext cx="668592" cy="609599"/>
          </a:xfrm>
          <a:prstGeom prst="bentConnector3">
            <a:avLst>
              <a:gd name="adj1" fmla="val 100000"/>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a:xfrm>
            <a:off x="11380981" y="5605490"/>
            <a:ext cx="811019" cy="503578"/>
          </a:xfrm>
        </p:spPr>
        <p:txBody>
          <a:bodyPr/>
          <a:lstStyle/>
          <a:p>
            <a:fld id="{637128C9-88CF-4E9D-B071-C05ABA9EA764}" type="slidenum">
              <a:rPr lang="en-IN" smtClean="0">
                <a:solidFill>
                  <a:schemeClr val="bg2">
                    <a:lumMod val="50000"/>
                  </a:schemeClr>
                </a:solidFill>
              </a:rPr>
              <a:t>2</a:t>
            </a:fld>
            <a:endParaRPr lang="en-IN" dirty="0">
              <a:solidFill>
                <a:schemeClr val="bg2">
                  <a:lumMod val="50000"/>
                </a:schemeClr>
              </a:solidFill>
            </a:endParaRPr>
          </a:p>
        </p:txBody>
      </p:sp>
    </p:spTree>
    <p:extLst>
      <p:ext uri="{BB962C8B-B14F-4D97-AF65-F5344CB8AC3E}">
        <p14:creationId xmlns:p14="http://schemas.microsoft.com/office/powerpoint/2010/main" val="14231785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8F53E-06A0-9F5C-9071-A4D8BE51CB8C}"/>
              </a:ext>
            </a:extLst>
          </p:cNvPr>
          <p:cNvSpPr>
            <a:spLocks noGrp="1"/>
          </p:cNvSpPr>
          <p:nvPr>
            <p:ph type="title"/>
          </p:nvPr>
        </p:nvSpPr>
        <p:spPr/>
        <p:txBody>
          <a:bodyPr/>
          <a:lstStyle/>
          <a:p>
            <a:r>
              <a:rPr lang="en-IN" dirty="0"/>
              <a:t>COMMON MISTAKES - ASSESSMENTS</a:t>
            </a:r>
          </a:p>
        </p:txBody>
      </p:sp>
      <p:sp>
        <p:nvSpPr>
          <p:cNvPr id="3" name="Content Placeholder 2">
            <a:extLst>
              <a:ext uri="{FF2B5EF4-FFF2-40B4-BE49-F238E27FC236}">
                <a16:creationId xmlns:a16="http://schemas.microsoft.com/office/drawing/2014/main" id="{E756DAA7-B6A0-C198-ABF7-D0FB41E006BC}"/>
              </a:ext>
            </a:extLst>
          </p:cNvPr>
          <p:cNvSpPr>
            <a:spLocks noGrp="1"/>
          </p:cNvSpPr>
          <p:nvPr>
            <p:ph idx="1"/>
          </p:nvPr>
        </p:nvSpPr>
        <p:spPr/>
        <p:txBody>
          <a:bodyPr>
            <a:normAutofit/>
          </a:bodyPr>
          <a:lstStyle/>
          <a:p>
            <a:r>
              <a:rPr lang="en-US" sz="1800" dirty="0">
                <a:effectLst/>
                <a:latin typeface="Calibri" panose="020F0502020204030204" pitchFamily="34" charset="0"/>
                <a:ea typeface="Times New Roman" panose="02020603050405020304" pitchFamily="18" charset="0"/>
                <a:cs typeface="Mangal" panose="00000400000000000000" pitchFamily="2"/>
              </a:rPr>
              <a:t>Non verifying reasons of scrutiny</a:t>
            </a:r>
          </a:p>
          <a:p>
            <a:r>
              <a:rPr lang="en-US" sz="1800" dirty="0">
                <a:effectLst/>
                <a:latin typeface="Calibri" panose="020F0502020204030204" pitchFamily="34" charset="0"/>
                <a:ea typeface="Times New Roman" panose="02020603050405020304" pitchFamily="18" charset="0"/>
                <a:cs typeface="Mangal" panose="00000400000000000000" pitchFamily="2"/>
              </a:rPr>
              <a:t>Overlooking Order u/s 143(1)</a:t>
            </a:r>
          </a:p>
          <a:p>
            <a:r>
              <a:rPr lang="en-US" sz="1800" dirty="0">
                <a:effectLst/>
                <a:latin typeface="Calibri" panose="020F0502020204030204" pitchFamily="34" charset="0"/>
                <a:ea typeface="Times New Roman" panose="02020603050405020304" pitchFamily="18" charset="0"/>
                <a:cs typeface="Mangal" panose="00000400000000000000" pitchFamily="2"/>
              </a:rPr>
              <a:t>Ignoring data in AIS</a:t>
            </a:r>
          </a:p>
          <a:p>
            <a:r>
              <a:rPr lang="en-US" sz="1800" dirty="0">
                <a:effectLst/>
                <a:latin typeface="Calibri" panose="020F0502020204030204" pitchFamily="34" charset="0"/>
                <a:ea typeface="Times New Roman" panose="02020603050405020304" pitchFamily="18" charset="0"/>
                <a:cs typeface="Mangal" panose="00000400000000000000" pitchFamily="2"/>
              </a:rPr>
              <a:t>Mismatch in the assessment order and final computation sheet </a:t>
            </a:r>
          </a:p>
          <a:p>
            <a:r>
              <a:rPr lang="en-US" sz="1800" dirty="0">
                <a:effectLst/>
                <a:latin typeface="Calibri" panose="020F0502020204030204" pitchFamily="34" charset="0"/>
                <a:ea typeface="Times New Roman" panose="02020603050405020304" pitchFamily="18" charset="0"/>
                <a:cs typeface="Mangal" panose="00000400000000000000" pitchFamily="2"/>
              </a:rPr>
              <a:t>Non charging of tax at Special Rate </a:t>
            </a:r>
          </a:p>
          <a:p>
            <a:r>
              <a:rPr lang="en-US" sz="1800" dirty="0">
                <a:effectLst/>
                <a:latin typeface="Calibri" panose="020F0502020204030204" pitchFamily="34" charset="0"/>
                <a:ea typeface="Times New Roman" panose="02020603050405020304" pitchFamily="18" charset="0"/>
                <a:cs typeface="Mangal" panose="00000400000000000000" pitchFamily="2"/>
              </a:rPr>
              <a:t>Wrong Charging of Interest</a:t>
            </a:r>
          </a:p>
          <a:p>
            <a:r>
              <a:rPr lang="en-US" sz="2000" dirty="0">
                <a:effectLst/>
                <a:latin typeface="Calibri" panose="020F0502020204030204" pitchFamily="34" charset="0"/>
                <a:ea typeface="Times New Roman" panose="02020603050405020304" pitchFamily="18" charset="0"/>
                <a:cs typeface="Mangal" panose="00000400000000000000" pitchFamily="2"/>
              </a:rPr>
              <a:t>Issues in Unsecured Loan/ Share Capital</a:t>
            </a:r>
          </a:p>
          <a:p>
            <a:pPr marL="0" indent="0">
              <a:buNone/>
            </a:pPr>
            <a:endParaRPr lang="en-IN" dirty="0"/>
          </a:p>
        </p:txBody>
      </p:sp>
      <p:sp>
        <p:nvSpPr>
          <p:cNvPr id="4" name="Slide Number Placeholder 3">
            <a:extLst>
              <a:ext uri="{FF2B5EF4-FFF2-40B4-BE49-F238E27FC236}">
                <a16:creationId xmlns:a16="http://schemas.microsoft.com/office/drawing/2014/main" id="{32B427D9-F7E1-352A-5994-76AEF8E456D2}"/>
              </a:ext>
            </a:extLst>
          </p:cNvPr>
          <p:cNvSpPr>
            <a:spLocks noGrp="1"/>
          </p:cNvSpPr>
          <p:nvPr>
            <p:ph type="sldNum" sz="quarter" idx="12"/>
          </p:nvPr>
        </p:nvSpPr>
        <p:spPr/>
        <p:txBody>
          <a:bodyPr/>
          <a:lstStyle/>
          <a:p>
            <a:fld id="{637128C9-88CF-4E9D-B071-C05ABA9EA764}" type="slidenum">
              <a:rPr lang="en-IN" smtClean="0"/>
              <a:t>20</a:t>
            </a:fld>
            <a:endParaRPr lang="en-IN"/>
          </a:p>
        </p:txBody>
      </p:sp>
    </p:spTree>
    <p:extLst>
      <p:ext uri="{BB962C8B-B14F-4D97-AF65-F5344CB8AC3E}">
        <p14:creationId xmlns:p14="http://schemas.microsoft.com/office/powerpoint/2010/main" val="4104932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E9E064-C13F-5BB4-ECDA-C15A781F0404}"/>
              </a:ext>
            </a:extLst>
          </p:cNvPr>
          <p:cNvSpPr>
            <a:spLocks noGrp="1"/>
          </p:cNvSpPr>
          <p:nvPr>
            <p:ph idx="1"/>
          </p:nvPr>
        </p:nvSpPr>
        <p:spPr/>
        <p:txBody>
          <a:bodyPr/>
          <a:lstStyle/>
          <a:p>
            <a:r>
              <a:rPr lang="en-US" sz="2000" dirty="0">
                <a:effectLst/>
                <a:latin typeface="Calibri" panose="020F0502020204030204" pitchFamily="34" charset="0"/>
                <a:ea typeface="Times New Roman" panose="02020603050405020304" pitchFamily="18" charset="0"/>
                <a:cs typeface="Mangal" panose="00000400000000000000" pitchFamily="2"/>
              </a:rPr>
              <a:t>Incorrect application of Rule 11UA</a:t>
            </a:r>
          </a:p>
          <a:p>
            <a:r>
              <a:rPr lang="en-US" sz="2000" dirty="0">
                <a:effectLst/>
                <a:latin typeface="Calibri" panose="020F0502020204030204" pitchFamily="34" charset="0"/>
                <a:ea typeface="Times New Roman" panose="02020603050405020304" pitchFamily="18" charset="0"/>
                <a:cs typeface="Mangal" panose="00000400000000000000" pitchFamily="2"/>
              </a:rPr>
              <a:t>Inter-Head computation of Income</a:t>
            </a:r>
            <a:endParaRPr lang="en-US" sz="2000" dirty="0">
              <a:latin typeface="Calibri" panose="020F0502020204030204" pitchFamily="34" charset="0"/>
              <a:ea typeface="Times New Roman" panose="02020603050405020304" pitchFamily="18" charset="0"/>
              <a:cs typeface="Mangal" panose="00000400000000000000" pitchFamily="2"/>
            </a:endParaRPr>
          </a:p>
          <a:p>
            <a:r>
              <a:rPr lang="en-US" sz="2000" dirty="0">
                <a:effectLst/>
                <a:latin typeface="Calibri" panose="020F0502020204030204" pitchFamily="34" charset="0"/>
                <a:ea typeface="Times New Roman" panose="02020603050405020304" pitchFamily="18" charset="0"/>
                <a:cs typeface="Mangal" panose="00000400000000000000" pitchFamily="2"/>
              </a:rPr>
              <a:t>Non/Incorrect application of sec. 14A</a:t>
            </a:r>
          </a:p>
          <a:p>
            <a:r>
              <a:rPr lang="en-US" sz="2000" dirty="0">
                <a:effectLst/>
                <a:latin typeface="Calibri" panose="020F0502020204030204" pitchFamily="34" charset="0"/>
                <a:ea typeface="Times New Roman" panose="02020603050405020304" pitchFamily="18" charset="0"/>
                <a:cs typeface="Mangal" panose="00000400000000000000" pitchFamily="2"/>
              </a:rPr>
              <a:t>Wrong deduction u/s 80-IA/IB/IC</a:t>
            </a:r>
            <a:endParaRPr lang="en-US" sz="2000" dirty="0">
              <a:latin typeface="Calibri" panose="020F0502020204030204" pitchFamily="34" charset="0"/>
              <a:ea typeface="Times New Roman" panose="02020603050405020304" pitchFamily="18" charset="0"/>
              <a:cs typeface="Mangal" panose="00000400000000000000" pitchFamily="2"/>
            </a:endParaRPr>
          </a:p>
          <a:p>
            <a:r>
              <a:rPr lang="en-US" sz="2000" dirty="0">
                <a:effectLst/>
                <a:latin typeface="Calibri" panose="020F0502020204030204" pitchFamily="34" charset="0"/>
                <a:ea typeface="Times New Roman" panose="02020603050405020304" pitchFamily="18" charset="0"/>
                <a:cs typeface="Mangal" panose="00000400000000000000" pitchFamily="2"/>
              </a:rPr>
              <a:t>Legacy Issues</a:t>
            </a:r>
          </a:p>
          <a:p>
            <a:r>
              <a:rPr lang="en-US" sz="2000" dirty="0">
                <a:effectLst/>
                <a:latin typeface="Calibri" panose="020F0502020204030204" pitchFamily="34" charset="0"/>
                <a:ea typeface="Times New Roman" panose="02020603050405020304" pitchFamily="18" charset="0"/>
                <a:cs typeface="Mangal" panose="00000400000000000000" pitchFamily="2"/>
              </a:rPr>
              <a:t>Incorrect carrying forward of losses</a:t>
            </a:r>
          </a:p>
        </p:txBody>
      </p:sp>
      <p:sp>
        <p:nvSpPr>
          <p:cNvPr id="4" name="Slide Number Placeholder 3">
            <a:extLst>
              <a:ext uri="{FF2B5EF4-FFF2-40B4-BE49-F238E27FC236}">
                <a16:creationId xmlns:a16="http://schemas.microsoft.com/office/drawing/2014/main" id="{214DEA41-965A-021C-0729-2B02488F4868}"/>
              </a:ext>
            </a:extLst>
          </p:cNvPr>
          <p:cNvSpPr>
            <a:spLocks noGrp="1"/>
          </p:cNvSpPr>
          <p:nvPr>
            <p:ph type="sldNum" sz="quarter" idx="12"/>
          </p:nvPr>
        </p:nvSpPr>
        <p:spPr/>
        <p:txBody>
          <a:bodyPr/>
          <a:lstStyle/>
          <a:p>
            <a:fld id="{637128C9-88CF-4E9D-B071-C05ABA9EA764}" type="slidenum">
              <a:rPr lang="en-IN" smtClean="0"/>
              <a:t>21</a:t>
            </a:fld>
            <a:endParaRPr lang="en-IN"/>
          </a:p>
        </p:txBody>
      </p:sp>
      <p:sp>
        <p:nvSpPr>
          <p:cNvPr id="5" name="Title 1">
            <a:extLst>
              <a:ext uri="{FF2B5EF4-FFF2-40B4-BE49-F238E27FC236}">
                <a16:creationId xmlns:a16="http://schemas.microsoft.com/office/drawing/2014/main" id="{403B4E75-EFA3-576C-2D9E-1D2FBEE573F8}"/>
              </a:ext>
            </a:extLst>
          </p:cNvPr>
          <p:cNvSpPr>
            <a:spLocks noGrp="1"/>
          </p:cNvSpPr>
          <p:nvPr>
            <p:ph type="title"/>
          </p:nvPr>
        </p:nvSpPr>
        <p:spPr>
          <a:xfrm>
            <a:off x="1450975" y="804863"/>
            <a:ext cx="9604375" cy="1049337"/>
          </a:xfrm>
        </p:spPr>
        <p:txBody>
          <a:bodyPr/>
          <a:lstStyle/>
          <a:p>
            <a:r>
              <a:rPr lang="en-IN" dirty="0"/>
              <a:t>COMMON MISTAKES - ASSESSMENTS</a:t>
            </a:r>
          </a:p>
        </p:txBody>
      </p:sp>
    </p:spTree>
    <p:extLst>
      <p:ext uri="{BB962C8B-B14F-4D97-AF65-F5344CB8AC3E}">
        <p14:creationId xmlns:p14="http://schemas.microsoft.com/office/powerpoint/2010/main" val="36149067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E9E064-C13F-5BB4-ECDA-C15A781F0404}"/>
              </a:ext>
            </a:extLst>
          </p:cNvPr>
          <p:cNvSpPr>
            <a:spLocks noGrp="1"/>
          </p:cNvSpPr>
          <p:nvPr>
            <p:ph idx="1"/>
          </p:nvPr>
        </p:nvSpPr>
        <p:spPr/>
        <p:txBody>
          <a:bodyPr/>
          <a:lstStyle/>
          <a:p>
            <a:r>
              <a:rPr lang="en-US" sz="2000" dirty="0">
                <a:effectLst/>
                <a:latin typeface="Calibri" panose="020F0502020204030204" pitchFamily="34" charset="0"/>
                <a:ea typeface="Times New Roman" panose="02020603050405020304" pitchFamily="18" charset="0"/>
                <a:cs typeface="Mangal" panose="00000400000000000000" pitchFamily="2"/>
              </a:rPr>
              <a:t>Depreciation on newly purchased assets </a:t>
            </a:r>
          </a:p>
          <a:p>
            <a:r>
              <a:rPr lang="en-US" sz="2000" dirty="0">
                <a:effectLst/>
                <a:latin typeface="Calibri" panose="020F0502020204030204" pitchFamily="34" charset="0"/>
                <a:ea typeface="Times New Roman" panose="02020603050405020304" pitchFamily="18" charset="0"/>
                <a:cs typeface="Mangal" panose="00000400000000000000" pitchFamily="2"/>
              </a:rPr>
              <a:t>Late Deposit of EPF/ESI</a:t>
            </a:r>
          </a:p>
          <a:p>
            <a:r>
              <a:rPr lang="en-US" dirty="0">
                <a:latin typeface="Calibri" panose="020F0502020204030204" pitchFamily="34" charset="0"/>
                <a:ea typeface="Times New Roman" panose="02020603050405020304" pitchFamily="18" charset="0"/>
                <a:cs typeface="Mangal" panose="00000400000000000000" pitchFamily="2"/>
              </a:rPr>
              <a:t>Payment covered u/s 43B</a:t>
            </a:r>
          </a:p>
          <a:p>
            <a:r>
              <a:rPr lang="en-US" sz="2000" dirty="0">
                <a:latin typeface="Calibri" panose="020F0502020204030204" pitchFamily="34" charset="0"/>
                <a:ea typeface="Times New Roman" panose="02020603050405020304" pitchFamily="18" charset="0"/>
                <a:cs typeface="Mangal" panose="00000400000000000000" pitchFamily="2"/>
              </a:rPr>
              <a:t>Figures of reporting in item no. 31(a) and 31(c)/(d) of the TAR</a:t>
            </a:r>
          </a:p>
        </p:txBody>
      </p:sp>
      <p:sp>
        <p:nvSpPr>
          <p:cNvPr id="4" name="Slide Number Placeholder 3">
            <a:extLst>
              <a:ext uri="{FF2B5EF4-FFF2-40B4-BE49-F238E27FC236}">
                <a16:creationId xmlns:a16="http://schemas.microsoft.com/office/drawing/2014/main" id="{214DEA41-965A-021C-0729-2B02488F4868}"/>
              </a:ext>
            </a:extLst>
          </p:cNvPr>
          <p:cNvSpPr>
            <a:spLocks noGrp="1"/>
          </p:cNvSpPr>
          <p:nvPr>
            <p:ph type="sldNum" sz="quarter" idx="12"/>
          </p:nvPr>
        </p:nvSpPr>
        <p:spPr/>
        <p:txBody>
          <a:bodyPr/>
          <a:lstStyle/>
          <a:p>
            <a:fld id="{637128C9-88CF-4E9D-B071-C05ABA9EA764}" type="slidenum">
              <a:rPr lang="en-IN" smtClean="0"/>
              <a:t>22</a:t>
            </a:fld>
            <a:endParaRPr lang="en-IN"/>
          </a:p>
        </p:txBody>
      </p:sp>
      <p:sp>
        <p:nvSpPr>
          <p:cNvPr id="5" name="Title 1">
            <a:extLst>
              <a:ext uri="{FF2B5EF4-FFF2-40B4-BE49-F238E27FC236}">
                <a16:creationId xmlns:a16="http://schemas.microsoft.com/office/drawing/2014/main" id="{403B4E75-EFA3-576C-2D9E-1D2FBEE573F8}"/>
              </a:ext>
            </a:extLst>
          </p:cNvPr>
          <p:cNvSpPr>
            <a:spLocks noGrp="1"/>
          </p:cNvSpPr>
          <p:nvPr>
            <p:ph type="title"/>
          </p:nvPr>
        </p:nvSpPr>
        <p:spPr>
          <a:xfrm>
            <a:off x="1450975" y="804863"/>
            <a:ext cx="9604375" cy="1049337"/>
          </a:xfrm>
        </p:spPr>
        <p:txBody>
          <a:bodyPr>
            <a:normAutofit fontScale="90000"/>
          </a:bodyPr>
          <a:lstStyle/>
          <a:p>
            <a:r>
              <a:rPr lang="en-IN" dirty="0"/>
              <a:t>COMMON MISTAKES – ASSESSMENTS </a:t>
            </a:r>
            <a:br>
              <a:rPr lang="en-IN" dirty="0"/>
            </a:br>
            <a:r>
              <a:rPr lang="en-IN" dirty="0"/>
              <a:t>(IGNORNING REPORTING BY AUDITOR IN FORM 3CD)</a:t>
            </a:r>
          </a:p>
        </p:txBody>
      </p:sp>
    </p:spTree>
    <p:extLst>
      <p:ext uri="{BB962C8B-B14F-4D97-AF65-F5344CB8AC3E}">
        <p14:creationId xmlns:p14="http://schemas.microsoft.com/office/powerpoint/2010/main" val="2083919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E9E064-C13F-5BB4-ECDA-C15A781F0404}"/>
              </a:ext>
            </a:extLst>
          </p:cNvPr>
          <p:cNvSpPr>
            <a:spLocks noGrp="1"/>
          </p:cNvSpPr>
          <p:nvPr>
            <p:ph idx="1"/>
          </p:nvPr>
        </p:nvSpPr>
        <p:spPr/>
        <p:txBody>
          <a:bodyPr/>
          <a:lstStyle/>
          <a:p>
            <a:r>
              <a:rPr lang="en-US" sz="2000" dirty="0">
                <a:effectLst/>
                <a:latin typeface="Calibri" panose="020F0502020204030204" pitchFamily="34" charset="0"/>
                <a:ea typeface="Times New Roman" panose="02020603050405020304" pitchFamily="18" charset="0"/>
                <a:cs typeface="Mangal" panose="00000400000000000000" pitchFamily="2"/>
              </a:rPr>
              <a:t>Provision of expenses</a:t>
            </a:r>
          </a:p>
          <a:p>
            <a:r>
              <a:rPr lang="en-US" dirty="0">
                <a:latin typeface="Calibri" panose="020F0502020204030204" pitchFamily="34" charset="0"/>
                <a:ea typeface="Times New Roman" panose="02020603050405020304" pitchFamily="18" charset="0"/>
                <a:cs typeface="Mangal" panose="00000400000000000000" pitchFamily="2"/>
              </a:rPr>
              <a:t>Accumulation of  income u/s 11(2)</a:t>
            </a:r>
          </a:p>
          <a:p>
            <a:r>
              <a:rPr lang="en-US" sz="2000" dirty="0">
                <a:effectLst/>
                <a:latin typeface="Calibri" panose="020F0502020204030204" pitchFamily="34" charset="0"/>
                <a:ea typeface="Times New Roman" panose="02020603050405020304" pitchFamily="18" charset="0"/>
                <a:cs typeface="Mangal" panose="00000400000000000000" pitchFamily="2"/>
              </a:rPr>
              <a:t>Grant of exemption even on late filing of return of income or intimation</a:t>
            </a:r>
          </a:p>
          <a:p>
            <a:r>
              <a:rPr lang="en-US" dirty="0">
                <a:latin typeface="Calibri" panose="020F0502020204030204" pitchFamily="34" charset="0"/>
                <a:ea typeface="Times New Roman" panose="02020603050405020304" pitchFamily="18" charset="0"/>
                <a:cs typeface="Mangal" panose="00000400000000000000" pitchFamily="2"/>
              </a:rPr>
              <a:t>Non compliance of sec 11(5)</a:t>
            </a:r>
            <a:endParaRPr lang="en-US" sz="2000" dirty="0">
              <a:effectLst/>
              <a:latin typeface="Calibri" panose="020F0502020204030204" pitchFamily="34" charset="0"/>
              <a:ea typeface="Times New Roman" panose="02020603050405020304" pitchFamily="18" charset="0"/>
              <a:cs typeface="Mangal" panose="00000400000000000000" pitchFamily="2"/>
            </a:endParaRPr>
          </a:p>
        </p:txBody>
      </p:sp>
      <p:sp>
        <p:nvSpPr>
          <p:cNvPr id="4" name="Slide Number Placeholder 3">
            <a:extLst>
              <a:ext uri="{FF2B5EF4-FFF2-40B4-BE49-F238E27FC236}">
                <a16:creationId xmlns:a16="http://schemas.microsoft.com/office/drawing/2014/main" id="{214DEA41-965A-021C-0729-2B02488F4868}"/>
              </a:ext>
            </a:extLst>
          </p:cNvPr>
          <p:cNvSpPr>
            <a:spLocks noGrp="1"/>
          </p:cNvSpPr>
          <p:nvPr>
            <p:ph type="sldNum" sz="quarter" idx="12"/>
          </p:nvPr>
        </p:nvSpPr>
        <p:spPr/>
        <p:txBody>
          <a:bodyPr/>
          <a:lstStyle/>
          <a:p>
            <a:fld id="{637128C9-88CF-4E9D-B071-C05ABA9EA764}" type="slidenum">
              <a:rPr lang="en-IN" smtClean="0"/>
              <a:t>23</a:t>
            </a:fld>
            <a:endParaRPr lang="en-IN"/>
          </a:p>
        </p:txBody>
      </p:sp>
      <p:sp>
        <p:nvSpPr>
          <p:cNvPr id="5" name="Title 1">
            <a:extLst>
              <a:ext uri="{FF2B5EF4-FFF2-40B4-BE49-F238E27FC236}">
                <a16:creationId xmlns:a16="http://schemas.microsoft.com/office/drawing/2014/main" id="{403B4E75-EFA3-576C-2D9E-1D2FBEE573F8}"/>
              </a:ext>
            </a:extLst>
          </p:cNvPr>
          <p:cNvSpPr>
            <a:spLocks noGrp="1"/>
          </p:cNvSpPr>
          <p:nvPr>
            <p:ph type="title"/>
          </p:nvPr>
        </p:nvSpPr>
        <p:spPr>
          <a:xfrm>
            <a:off x="1450975" y="804863"/>
            <a:ext cx="9604375" cy="1049337"/>
          </a:xfrm>
        </p:spPr>
        <p:txBody>
          <a:bodyPr>
            <a:normAutofit/>
          </a:bodyPr>
          <a:lstStyle/>
          <a:p>
            <a:r>
              <a:rPr lang="en-IN" dirty="0"/>
              <a:t>COMMON MISTAKES – ASSESSMENTS</a:t>
            </a:r>
            <a:br>
              <a:rPr lang="en-IN" dirty="0"/>
            </a:br>
            <a:r>
              <a:rPr lang="en-IN" sz="2200" dirty="0"/>
              <a:t>(ISSUES IN CASE OF TRUST/ SOCITIES CLAIMING Exemption u/s 11/10(23C)</a:t>
            </a:r>
            <a:endParaRPr lang="en-IN" dirty="0"/>
          </a:p>
        </p:txBody>
      </p:sp>
    </p:spTree>
    <p:extLst>
      <p:ext uri="{BB962C8B-B14F-4D97-AF65-F5344CB8AC3E}">
        <p14:creationId xmlns:p14="http://schemas.microsoft.com/office/powerpoint/2010/main" val="4549299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F0DE2-1E74-EC3C-187D-223E1B1D9B15}"/>
              </a:ext>
            </a:extLst>
          </p:cNvPr>
          <p:cNvSpPr>
            <a:spLocks noGrp="1"/>
          </p:cNvSpPr>
          <p:nvPr>
            <p:ph type="title"/>
          </p:nvPr>
        </p:nvSpPr>
        <p:spPr/>
        <p:txBody>
          <a:bodyPr/>
          <a:lstStyle/>
          <a:p>
            <a:r>
              <a:rPr lang="en-IN" dirty="0"/>
              <a:t>COMMON MISTAKES - ASSESSMENTS</a:t>
            </a:r>
          </a:p>
        </p:txBody>
      </p:sp>
      <p:sp>
        <p:nvSpPr>
          <p:cNvPr id="4" name="Content Placeholder 3">
            <a:extLst>
              <a:ext uri="{FF2B5EF4-FFF2-40B4-BE49-F238E27FC236}">
                <a16:creationId xmlns:a16="http://schemas.microsoft.com/office/drawing/2014/main" id="{D5C416E2-5277-8D8F-13E9-31EA7B1249DC}"/>
              </a:ext>
            </a:extLst>
          </p:cNvPr>
          <p:cNvSpPr>
            <a:spLocks noGrp="1"/>
          </p:cNvSpPr>
          <p:nvPr>
            <p:ph sz="half" idx="1"/>
          </p:nvPr>
        </p:nvSpPr>
        <p:spPr>
          <a:xfrm>
            <a:off x="1447330" y="2010878"/>
            <a:ext cx="9607521" cy="3800837"/>
          </a:xfrm>
        </p:spPr>
        <p:txBody>
          <a:bodyPr>
            <a:noAutofit/>
          </a:bodyPr>
          <a:lstStyle/>
          <a:p>
            <a:pPr algn="just">
              <a:lnSpc>
                <a:spcPct val="100000"/>
              </a:lnSpc>
            </a:pPr>
            <a:r>
              <a:rPr lang="en-IN" dirty="0"/>
              <a:t>Incorrect initiation of penalty. For example, section 270A or 272A(1)(d) for AYs 2016-17 and earlier years.</a:t>
            </a:r>
          </a:p>
          <a:p>
            <a:pPr algn="just">
              <a:lnSpc>
                <a:spcPct val="100000"/>
              </a:lnSpc>
            </a:pPr>
            <a:endParaRPr lang="en-IN" sz="800" dirty="0"/>
          </a:p>
          <a:p>
            <a:pPr algn="just">
              <a:lnSpc>
                <a:spcPct val="100000"/>
              </a:lnSpc>
            </a:pPr>
            <a:r>
              <a:rPr lang="en-IN" dirty="0"/>
              <a:t>Incorrect initiation of penalty. For example, section 271(1)(c) or 271(1)(b) for             AYs 2017-18 and onwards.</a:t>
            </a:r>
          </a:p>
          <a:p>
            <a:pPr algn="just">
              <a:lnSpc>
                <a:spcPct val="100000"/>
              </a:lnSpc>
            </a:pPr>
            <a:endParaRPr lang="en-IN" sz="800" dirty="0"/>
          </a:p>
          <a:p>
            <a:pPr algn="just">
              <a:lnSpc>
                <a:spcPct val="100000"/>
              </a:lnSpc>
            </a:pPr>
            <a:r>
              <a:rPr lang="en-IN" dirty="0"/>
              <a:t>Non initiation of penalty u/s 271AAC for additions u/s 68, 69, 69A, 69B or 69C for        AY 2017-18 and onwards.</a:t>
            </a:r>
          </a:p>
          <a:p>
            <a:pPr algn="just">
              <a:lnSpc>
                <a:spcPct val="100000"/>
              </a:lnSpc>
            </a:pPr>
            <a:endParaRPr lang="en-IN" sz="800" dirty="0"/>
          </a:p>
          <a:p>
            <a:pPr algn="just">
              <a:lnSpc>
                <a:spcPct val="100000"/>
              </a:lnSpc>
            </a:pPr>
            <a:r>
              <a:rPr lang="en-IN" dirty="0"/>
              <a:t>Non initiation of penalty u/s 271</a:t>
            </a:r>
            <a:r>
              <a:rPr lang="en-IN" dirty="0">
                <a:latin typeface="Book Antiqua" panose="02040602050305030304" pitchFamily="18" charset="0"/>
              </a:rPr>
              <a:t>(1)(</a:t>
            </a:r>
            <a:r>
              <a:rPr lang="en-IN" dirty="0"/>
              <a:t>c) for additions u/s 68, 69, 69A, 69B or 69C for       AY 2016-17 and earlier years.</a:t>
            </a:r>
            <a:endParaRPr lang="en-IN" sz="1200" dirty="0"/>
          </a:p>
        </p:txBody>
      </p:sp>
      <p:sp>
        <p:nvSpPr>
          <p:cNvPr id="6" name="Slide Number Placeholder 5"/>
          <p:cNvSpPr>
            <a:spLocks noGrp="1"/>
          </p:cNvSpPr>
          <p:nvPr>
            <p:ph type="sldNum" sz="quarter" idx="12"/>
          </p:nvPr>
        </p:nvSpPr>
        <p:spPr>
          <a:xfrm>
            <a:off x="11380981" y="5625950"/>
            <a:ext cx="811019" cy="503578"/>
          </a:xfrm>
        </p:spPr>
        <p:txBody>
          <a:bodyPr/>
          <a:lstStyle/>
          <a:p>
            <a:fld id="{637128C9-88CF-4E9D-B071-C05ABA9EA764}" type="slidenum">
              <a:rPr lang="en-IN" smtClean="0">
                <a:solidFill>
                  <a:schemeClr val="bg2">
                    <a:lumMod val="50000"/>
                  </a:schemeClr>
                </a:solidFill>
              </a:rPr>
              <a:t>24</a:t>
            </a:fld>
            <a:endParaRPr lang="en-IN">
              <a:solidFill>
                <a:schemeClr val="bg2">
                  <a:lumMod val="50000"/>
                </a:schemeClr>
              </a:solidFill>
            </a:endParaRPr>
          </a:p>
        </p:txBody>
      </p:sp>
    </p:spTree>
    <p:extLst>
      <p:ext uri="{BB962C8B-B14F-4D97-AF65-F5344CB8AC3E}">
        <p14:creationId xmlns:p14="http://schemas.microsoft.com/office/powerpoint/2010/main" val="35290199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F0DE2-1E74-EC3C-187D-223E1B1D9B15}"/>
              </a:ext>
            </a:extLst>
          </p:cNvPr>
          <p:cNvSpPr>
            <a:spLocks noGrp="1"/>
          </p:cNvSpPr>
          <p:nvPr>
            <p:ph type="title"/>
          </p:nvPr>
        </p:nvSpPr>
        <p:spPr/>
        <p:txBody>
          <a:bodyPr/>
          <a:lstStyle/>
          <a:p>
            <a:r>
              <a:rPr lang="en-IN" dirty="0"/>
              <a:t>COMMON MISTAKES - ASSESSMENTS</a:t>
            </a:r>
          </a:p>
        </p:txBody>
      </p:sp>
      <p:sp>
        <p:nvSpPr>
          <p:cNvPr id="4" name="Content Placeholder 3">
            <a:extLst>
              <a:ext uri="{FF2B5EF4-FFF2-40B4-BE49-F238E27FC236}">
                <a16:creationId xmlns:a16="http://schemas.microsoft.com/office/drawing/2014/main" id="{D5C416E2-5277-8D8F-13E9-31EA7B1249DC}"/>
              </a:ext>
            </a:extLst>
          </p:cNvPr>
          <p:cNvSpPr>
            <a:spLocks noGrp="1"/>
          </p:cNvSpPr>
          <p:nvPr>
            <p:ph sz="half" idx="1"/>
          </p:nvPr>
        </p:nvSpPr>
        <p:spPr>
          <a:xfrm>
            <a:off x="1447330" y="2322871"/>
            <a:ext cx="9607521" cy="3229898"/>
          </a:xfrm>
        </p:spPr>
        <p:txBody>
          <a:bodyPr>
            <a:noAutofit/>
          </a:bodyPr>
          <a:lstStyle/>
          <a:p>
            <a:pPr algn="just">
              <a:lnSpc>
                <a:spcPct val="150000"/>
              </a:lnSpc>
            </a:pPr>
            <a:r>
              <a:rPr lang="en-IN" dirty="0"/>
              <a:t>Initiation of 271F for non filing of return in response to notice u/s 148.</a:t>
            </a:r>
          </a:p>
          <a:p>
            <a:pPr algn="just">
              <a:lnSpc>
                <a:spcPct val="150000"/>
              </a:lnSpc>
            </a:pPr>
            <a:r>
              <a:rPr lang="en-IN" dirty="0"/>
              <a:t>Taxation of gains on transfer of assets as LTCG without ascertaining the duration for which it was held by the assessee.</a:t>
            </a:r>
          </a:p>
          <a:p>
            <a:pPr algn="just">
              <a:lnSpc>
                <a:spcPct val="150000"/>
              </a:lnSpc>
            </a:pPr>
            <a:r>
              <a:rPr lang="en-IN" dirty="0"/>
              <a:t>Taxation of gains on undisclosed assets as LTCG or STCG instead of section 115BBE read with addition u/s 69 or 69B.</a:t>
            </a:r>
          </a:p>
          <a:p>
            <a:pPr marL="0" indent="0">
              <a:lnSpc>
                <a:spcPct val="100000"/>
              </a:lnSpc>
              <a:buNone/>
            </a:pPr>
            <a:endParaRPr lang="en-IN" sz="1200" dirty="0"/>
          </a:p>
          <a:p>
            <a:endParaRPr lang="en-IN" sz="1200" dirty="0"/>
          </a:p>
        </p:txBody>
      </p:sp>
      <p:sp>
        <p:nvSpPr>
          <p:cNvPr id="6" name="Slide Number Placeholder 5"/>
          <p:cNvSpPr>
            <a:spLocks noGrp="1"/>
          </p:cNvSpPr>
          <p:nvPr>
            <p:ph type="sldNum" sz="quarter" idx="12"/>
          </p:nvPr>
        </p:nvSpPr>
        <p:spPr>
          <a:xfrm>
            <a:off x="11380981" y="5604396"/>
            <a:ext cx="811019" cy="503578"/>
          </a:xfrm>
        </p:spPr>
        <p:txBody>
          <a:bodyPr/>
          <a:lstStyle/>
          <a:p>
            <a:fld id="{637128C9-88CF-4E9D-B071-C05ABA9EA764}" type="slidenum">
              <a:rPr lang="en-IN" smtClean="0">
                <a:solidFill>
                  <a:schemeClr val="bg2">
                    <a:lumMod val="50000"/>
                  </a:schemeClr>
                </a:solidFill>
              </a:rPr>
              <a:t>25</a:t>
            </a:fld>
            <a:endParaRPr lang="en-IN">
              <a:solidFill>
                <a:schemeClr val="bg2">
                  <a:lumMod val="50000"/>
                </a:schemeClr>
              </a:solidFill>
            </a:endParaRPr>
          </a:p>
        </p:txBody>
      </p:sp>
    </p:spTree>
    <p:extLst>
      <p:ext uri="{BB962C8B-B14F-4D97-AF65-F5344CB8AC3E}">
        <p14:creationId xmlns:p14="http://schemas.microsoft.com/office/powerpoint/2010/main" val="9485954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F0DE2-1E74-EC3C-187D-223E1B1D9B15}"/>
              </a:ext>
            </a:extLst>
          </p:cNvPr>
          <p:cNvSpPr>
            <a:spLocks noGrp="1"/>
          </p:cNvSpPr>
          <p:nvPr>
            <p:ph type="title"/>
          </p:nvPr>
        </p:nvSpPr>
        <p:spPr/>
        <p:txBody>
          <a:bodyPr/>
          <a:lstStyle/>
          <a:p>
            <a:r>
              <a:rPr lang="en-IN" dirty="0"/>
              <a:t>COMMON MISTAKES - ASSESSMENTS</a:t>
            </a:r>
          </a:p>
        </p:txBody>
      </p:sp>
      <p:sp>
        <p:nvSpPr>
          <p:cNvPr id="5" name="Content Placeholder 4">
            <a:extLst>
              <a:ext uri="{FF2B5EF4-FFF2-40B4-BE49-F238E27FC236}">
                <a16:creationId xmlns:a16="http://schemas.microsoft.com/office/drawing/2014/main" id="{D22F0AF2-507B-17A7-2C4A-840EF20BBEBA}"/>
              </a:ext>
            </a:extLst>
          </p:cNvPr>
          <p:cNvSpPr>
            <a:spLocks noGrp="1"/>
          </p:cNvSpPr>
          <p:nvPr>
            <p:ph sz="half" idx="2"/>
          </p:nvPr>
        </p:nvSpPr>
        <p:spPr>
          <a:xfrm>
            <a:off x="1673942" y="2374489"/>
            <a:ext cx="9384981" cy="3540535"/>
          </a:xfrm>
        </p:spPr>
        <p:txBody>
          <a:bodyPr>
            <a:normAutofit/>
          </a:bodyPr>
          <a:lstStyle/>
          <a:p>
            <a:pPr algn="just"/>
            <a:r>
              <a:rPr lang="en-IN" dirty="0"/>
              <a:t>Non referring of non responsive cases to VU (SOP 12.03.2021).</a:t>
            </a:r>
          </a:p>
          <a:p>
            <a:pPr algn="just"/>
            <a:endParaRPr lang="en-IN" sz="800" dirty="0"/>
          </a:p>
          <a:p>
            <a:pPr algn="just"/>
            <a:r>
              <a:rPr lang="en-IN" b="1" dirty="0"/>
              <a:t>Computation error such as:</a:t>
            </a:r>
          </a:p>
          <a:p>
            <a:pPr algn="just"/>
            <a:endParaRPr lang="en-IN" sz="800" b="1" dirty="0"/>
          </a:p>
          <a:p>
            <a:pPr marL="0" indent="0" algn="just">
              <a:buNone/>
            </a:pPr>
            <a:r>
              <a:rPr lang="en-IN" dirty="0"/>
              <a:t>   Computation of Total Income not present in the body of the order.</a:t>
            </a:r>
          </a:p>
          <a:p>
            <a:pPr marL="0" indent="0" algn="just">
              <a:buNone/>
            </a:pPr>
            <a:endParaRPr lang="en-IN" sz="800" dirty="0"/>
          </a:p>
          <a:p>
            <a:pPr marL="0" indent="0" algn="just">
              <a:buNone/>
            </a:pPr>
            <a:r>
              <a:rPr lang="en-IN" dirty="0"/>
              <a:t>   Computation of Total Income in body of Order not matching with Computation Sheet.</a:t>
            </a:r>
          </a:p>
          <a:p>
            <a:pPr algn="just"/>
            <a:endParaRPr lang="en-IN" sz="1200" dirty="0"/>
          </a:p>
          <a:p>
            <a:pPr algn="just"/>
            <a:endParaRPr lang="en-IN" sz="2000" dirty="0"/>
          </a:p>
          <a:p>
            <a:pPr algn="just"/>
            <a:endParaRPr lang="en-IN" sz="2000" dirty="0"/>
          </a:p>
          <a:p>
            <a:endParaRPr lang="en-IN" dirty="0"/>
          </a:p>
        </p:txBody>
      </p:sp>
      <p:sp>
        <p:nvSpPr>
          <p:cNvPr id="6" name="Slide Number Placeholder 5"/>
          <p:cNvSpPr>
            <a:spLocks noGrp="1"/>
          </p:cNvSpPr>
          <p:nvPr>
            <p:ph type="sldNum" sz="quarter" idx="12"/>
          </p:nvPr>
        </p:nvSpPr>
        <p:spPr>
          <a:xfrm>
            <a:off x="11380981" y="5590781"/>
            <a:ext cx="811019" cy="503578"/>
          </a:xfrm>
        </p:spPr>
        <p:txBody>
          <a:bodyPr/>
          <a:lstStyle/>
          <a:p>
            <a:fld id="{637128C9-88CF-4E9D-B071-C05ABA9EA764}" type="slidenum">
              <a:rPr lang="en-IN" smtClean="0">
                <a:solidFill>
                  <a:schemeClr val="bg2">
                    <a:lumMod val="50000"/>
                  </a:schemeClr>
                </a:solidFill>
              </a:rPr>
              <a:t>26</a:t>
            </a:fld>
            <a:endParaRPr lang="en-IN">
              <a:solidFill>
                <a:schemeClr val="bg2">
                  <a:lumMod val="50000"/>
                </a:schemeClr>
              </a:solidFill>
            </a:endParaRPr>
          </a:p>
        </p:txBody>
      </p:sp>
    </p:spTree>
    <p:extLst>
      <p:ext uri="{BB962C8B-B14F-4D97-AF65-F5344CB8AC3E}">
        <p14:creationId xmlns:p14="http://schemas.microsoft.com/office/powerpoint/2010/main" val="5641529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F0DE2-1E74-EC3C-187D-223E1B1D9B15}"/>
              </a:ext>
            </a:extLst>
          </p:cNvPr>
          <p:cNvSpPr>
            <a:spLocks noGrp="1"/>
          </p:cNvSpPr>
          <p:nvPr>
            <p:ph type="title"/>
          </p:nvPr>
        </p:nvSpPr>
        <p:spPr/>
        <p:txBody>
          <a:bodyPr/>
          <a:lstStyle/>
          <a:p>
            <a:r>
              <a:rPr lang="en-IN" dirty="0"/>
              <a:t>COMMON MISTAKES - ASSESSMENTS</a:t>
            </a:r>
          </a:p>
        </p:txBody>
      </p:sp>
      <p:sp>
        <p:nvSpPr>
          <p:cNvPr id="5" name="Content Placeholder 4">
            <a:extLst>
              <a:ext uri="{FF2B5EF4-FFF2-40B4-BE49-F238E27FC236}">
                <a16:creationId xmlns:a16="http://schemas.microsoft.com/office/drawing/2014/main" id="{D22F0AF2-507B-17A7-2C4A-840EF20BBEBA}"/>
              </a:ext>
            </a:extLst>
          </p:cNvPr>
          <p:cNvSpPr>
            <a:spLocks noGrp="1"/>
          </p:cNvSpPr>
          <p:nvPr>
            <p:ph sz="half" idx="2"/>
          </p:nvPr>
        </p:nvSpPr>
        <p:spPr>
          <a:xfrm>
            <a:off x="1449217" y="1961535"/>
            <a:ext cx="9609706" cy="3953490"/>
          </a:xfrm>
        </p:spPr>
        <p:txBody>
          <a:bodyPr>
            <a:normAutofit/>
          </a:bodyPr>
          <a:lstStyle/>
          <a:p>
            <a:pPr algn="just"/>
            <a:r>
              <a:rPr lang="en-IN" dirty="0"/>
              <a:t>Additions are made under incorrect sections. The addition which is required to be made u/s 68, 69, 69A, 69B, or 69C is made under normal provisions resulting into levy of tax at lower rates.</a:t>
            </a:r>
          </a:p>
          <a:p>
            <a:pPr algn="just"/>
            <a:endParaRPr lang="en-IN" sz="800" dirty="0"/>
          </a:p>
          <a:p>
            <a:pPr algn="just"/>
            <a:r>
              <a:rPr lang="en-IN" dirty="0"/>
              <a:t>Section 68 is invoked even when books of accounts do not exist. </a:t>
            </a:r>
          </a:p>
          <a:p>
            <a:pPr algn="just"/>
            <a:endParaRPr lang="en-IN" sz="800" dirty="0"/>
          </a:p>
          <a:p>
            <a:pPr algn="just"/>
            <a:r>
              <a:rPr lang="en-IN" dirty="0"/>
              <a:t>Incorrect Rate of tax. For example, u/s 115BBE rate of tax was 30% </a:t>
            </a:r>
            <a:r>
              <a:rPr lang="en-IN" dirty="0" err="1"/>
              <a:t>upto</a:t>
            </a:r>
            <a:r>
              <a:rPr lang="en-IN" dirty="0"/>
              <a:t> AY 2016-17 which was raised to 60% from AY 2017-18 onwards. However, old rate of 30% is applied even for AY 2017-18.</a:t>
            </a:r>
          </a:p>
          <a:p>
            <a:pPr algn="just"/>
            <a:endParaRPr lang="en-IN" sz="1200" dirty="0"/>
          </a:p>
          <a:p>
            <a:pPr algn="just"/>
            <a:endParaRPr lang="en-IN" sz="2000" dirty="0"/>
          </a:p>
          <a:p>
            <a:pPr algn="just"/>
            <a:endParaRPr lang="en-IN" sz="2000" dirty="0"/>
          </a:p>
          <a:p>
            <a:endParaRPr lang="en-IN" dirty="0"/>
          </a:p>
        </p:txBody>
      </p:sp>
      <p:sp>
        <p:nvSpPr>
          <p:cNvPr id="6" name="Slide Number Placeholder 5"/>
          <p:cNvSpPr>
            <a:spLocks noGrp="1"/>
          </p:cNvSpPr>
          <p:nvPr>
            <p:ph type="sldNum" sz="quarter" idx="12"/>
          </p:nvPr>
        </p:nvSpPr>
        <p:spPr>
          <a:xfrm>
            <a:off x="11380981" y="5590781"/>
            <a:ext cx="811019" cy="503578"/>
          </a:xfrm>
        </p:spPr>
        <p:txBody>
          <a:bodyPr/>
          <a:lstStyle/>
          <a:p>
            <a:fld id="{637128C9-88CF-4E9D-B071-C05ABA9EA764}" type="slidenum">
              <a:rPr lang="en-IN" smtClean="0">
                <a:solidFill>
                  <a:schemeClr val="bg2">
                    <a:lumMod val="50000"/>
                  </a:schemeClr>
                </a:solidFill>
              </a:rPr>
              <a:t>27</a:t>
            </a:fld>
            <a:endParaRPr lang="en-IN">
              <a:solidFill>
                <a:schemeClr val="bg2">
                  <a:lumMod val="50000"/>
                </a:schemeClr>
              </a:solidFill>
            </a:endParaRPr>
          </a:p>
        </p:txBody>
      </p:sp>
    </p:spTree>
    <p:extLst>
      <p:ext uri="{BB962C8B-B14F-4D97-AF65-F5344CB8AC3E}">
        <p14:creationId xmlns:p14="http://schemas.microsoft.com/office/powerpoint/2010/main" val="37373284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F0DE2-1E74-EC3C-187D-223E1B1D9B15}"/>
              </a:ext>
            </a:extLst>
          </p:cNvPr>
          <p:cNvSpPr>
            <a:spLocks noGrp="1"/>
          </p:cNvSpPr>
          <p:nvPr>
            <p:ph type="title"/>
          </p:nvPr>
        </p:nvSpPr>
        <p:spPr/>
        <p:txBody>
          <a:bodyPr/>
          <a:lstStyle/>
          <a:p>
            <a:r>
              <a:rPr lang="en-IN" dirty="0"/>
              <a:t>COMMON MISTAKES - ASSESSMENTS</a:t>
            </a:r>
          </a:p>
        </p:txBody>
      </p:sp>
      <p:sp>
        <p:nvSpPr>
          <p:cNvPr id="5" name="Content Placeholder 4">
            <a:extLst>
              <a:ext uri="{FF2B5EF4-FFF2-40B4-BE49-F238E27FC236}">
                <a16:creationId xmlns:a16="http://schemas.microsoft.com/office/drawing/2014/main" id="{D22F0AF2-507B-17A7-2C4A-840EF20BBEBA}"/>
              </a:ext>
            </a:extLst>
          </p:cNvPr>
          <p:cNvSpPr>
            <a:spLocks noGrp="1"/>
          </p:cNvSpPr>
          <p:nvPr>
            <p:ph sz="half" idx="2"/>
          </p:nvPr>
        </p:nvSpPr>
        <p:spPr>
          <a:xfrm>
            <a:off x="1449217" y="1961535"/>
            <a:ext cx="9609706" cy="3953490"/>
          </a:xfrm>
        </p:spPr>
        <p:txBody>
          <a:bodyPr>
            <a:normAutofit/>
          </a:bodyPr>
          <a:lstStyle/>
          <a:p>
            <a:pPr marL="0" indent="0" algn="just">
              <a:buNone/>
            </a:pPr>
            <a:endParaRPr lang="en-IN" dirty="0"/>
          </a:p>
          <a:p>
            <a:pPr algn="just"/>
            <a:r>
              <a:rPr lang="en-IN" dirty="0"/>
              <a:t>Not referring to basic information / documents like 26AS, ITS, Form 3CD for clear defaults and reasons for selection not catered to.</a:t>
            </a:r>
          </a:p>
          <a:p>
            <a:pPr algn="just"/>
            <a:endParaRPr lang="en-IN" sz="800" dirty="0"/>
          </a:p>
          <a:p>
            <a:pPr algn="just"/>
            <a:r>
              <a:rPr lang="en-US" dirty="0"/>
              <a:t>Not raising query in respect of the reason for which the case has been selected for scrutiny.</a:t>
            </a:r>
          </a:p>
          <a:p>
            <a:pPr algn="just"/>
            <a:endParaRPr lang="en-IN" sz="800" dirty="0"/>
          </a:p>
          <a:p>
            <a:pPr algn="just"/>
            <a:r>
              <a:rPr lang="en-IN" dirty="0"/>
              <a:t>Non service of notices.</a:t>
            </a:r>
          </a:p>
          <a:p>
            <a:pPr algn="just"/>
            <a:endParaRPr lang="en-IN" sz="1200" dirty="0"/>
          </a:p>
          <a:p>
            <a:pPr algn="just"/>
            <a:endParaRPr lang="en-IN" sz="2000" dirty="0"/>
          </a:p>
          <a:p>
            <a:pPr algn="just"/>
            <a:endParaRPr lang="en-IN" sz="2000" dirty="0"/>
          </a:p>
          <a:p>
            <a:endParaRPr lang="en-IN" dirty="0"/>
          </a:p>
        </p:txBody>
      </p:sp>
      <p:sp>
        <p:nvSpPr>
          <p:cNvPr id="6" name="Slide Number Placeholder 5"/>
          <p:cNvSpPr>
            <a:spLocks noGrp="1"/>
          </p:cNvSpPr>
          <p:nvPr>
            <p:ph type="sldNum" sz="quarter" idx="12"/>
          </p:nvPr>
        </p:nvSpPr>
        <p:spPr>
          <a:xfrm>
            <a:off x="11380981" y="5599573"/>
            <a:ext cx="811019" cy="503578"/>
          </a:xfrm>
        </p:spPr>
        <p:txBody>
          <a:bodyPr/>
          <a:lstStyle/>
          <a:p>
            <a:fld id="{637128C9-88CF-4E9D-B071-C05ABA9EA764}" type="slidenum">
              <a:rPr lang="en-IN" smtClean="0">
                <a:solidFill>
                  <a:schemeClr val="bg2">
                    <a:lumMod val="50000"/>
                  </a:schemeClr>
                </a:solidFill>
              </a:rPr>
              <a:t>28</a:t>
            </a:fld>
            <a:endParaRPr lang="en-IN">
              <a:solidFill>
                <a:schemeClr val="bg2">
                  <a:lumMod val="50000"/>
                </a:schemeClr>
              </a:solidFill>
            </a:endParaRPr>
          </a:p>
        </p:txBody>
      </p:sp>
    </p:spTree>
    <p:extLst>
      <p:ext uri="{BB962C8B-B14F-4D97-AF65-F5344CB8AC3E}">
        <p14:creationId xmlns:p14="http://schemas.microsoft.com/office/powerpoint/2010/main" val="37239049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F0DE2-1E74-EC3C-187D-223E1B1D9B15}"/>
              </a:ext>
            </a:extLst>
          </p:cNvPr>
          <p:cNvSpPr>
            <a:spLocks noGrp="1"/>
          </p:cNvSpPr>
          <p:nvPr>
            <p:ph type="title"/>
          </p:nvPr>
        </p:nvSpPr>
        <p:spPr/>
        <p:txBody>
          <a:bodyPr/>
          <a:lstStyle/>
          <a:p>
            <a:r>
              <a:rPr lang="en-IN" dirty="0"/>
              <a:t>COMMON MISTAKES – PENALTIES</a:t>
            </a:r>
          </a:p>
        </p:txBody>
      </p:sp>
      <p:sp>
        <p:nvSpPr>
          <p:cNvPr id="4" name="Content Placeholder 3">
            <a:extLst>
              <a:ext uri="{FF2B5EF4-FFF2-40B4-BE49-F238E27FC236}">
                <a16:creationId xmlns:a16="http://schemas.microsoft.com/office/drawing/2014/main" id="{D5C416E2-5277-8D8F-13E9-31EA7B1249DC}"/>
              </a:ext>
            </a:extLst>
          </p:cNvPr>
          <p:cNvSpPr>
            <a:spLocks noGrp="1"/>
          </p:cNvSpPr>
          <p:nvPr>
            <p:ph sz="half" idx="1"/>
          </p:nvPr>
        </p:nvSpPr>
        <p:spPr>
          <a:xfrm>
            <a:off x="1447330" y="2197510"/>
            <a:ext cx="9607521" cy="3784190"/>
          </a:xfrm>
        </p:spPr>
        <p:txBody>
          <a:bodyPr>
            <a:noAutofit/>
          </a:bodyPr>
          <a:lstStyle/>
          <a:p>
            <a:pPr algn="just">
              <a:lnSpc>
                <a:spcPct val="150000"/>
              </a:lnSpc>
            </a:pPr>
            <a:endParaRPr lang="en-IN" dirty="0"/>
          </a:p>
          <a:p>
            <a:pPr algn="just">
              <a:lnSpc>
                <a:spcPct val="150000"/>
              </a:lnSpc>
            </a:pPr>
            <a:r>
              <a:rPr lang="en-IN" dirty="0"/>
              <a:t>Imposing of penalty not consistent with the specified </a:t>
            </a:r>
            <a:r>
              <a:rPr lang="en-IN" dirty="0" err="1"/>
              <a:t>Asst</a:t>
            </a:r>
            <a:r>
              <a:rPr lang="en-IN" dirty="0"/>
              <a:t> Year.                                    For example, penalty u/s 271(1)(c) is imposed even for AY 2017-18.</a:t>
            </a:r>
          </a:p>
          <a:p>
            <a:pPr algn="just">
              <a:lnSpc>
                <a:spcPct val="150000"/>
              </a:lnSpc>
            </a:pPr>
            <a:endParaRPr lang="en-IN" sz="800" dirty="0"/>
          </a:p>
          <a:p>
            <a:pPr algn="just">
              <a:lnSpc>
                <a:spcPct val="150000"/>
              </a:lnSpc>
            </a:pPr>
            <a:endParaRPr lang="en-IN" sz="800" dirty="0"/>
          </a:p>
          <a:p>
            <a:pPr algn="just">
              <a:lnSpc>
                <a:spcPct val="150000"/>
              </a:lnSpc>
            </a:pPr>
            <a:r>
              <a:rPr lang="en-IN" dirty="0"/>
              <a:t>Including of Surcharge &amp; Cess for penalty u/s 271AAC.</a:t>
            </a:r>
          </a:p>
          <a:p>
            <a:pPr algn="just">
              <a:lnSpc>
                <a:spcPct val="150000"/>
              </a:lnSpc>
            </a:pPr>
            <a:endParaRPr lang="en-IN" sz="1200" dirty="0"/>
          </a:p>
          <a:p>
            <a:pPr algn="just">
              <a:lnSpc>
                <a:spcPct val="100000"/>
              </a:lnSpc>
            </a:pPr>
            <a:endParaRPr lang="en-IN" sz="1200" dirty="0"/>
          </a:p>
          <a:p>
            <a:endParaRPr lang="en-IN" sz="1200" dirty="0"/>
          </a:p>
        </p:txBody>
      </p:sp>
      <p:sp>
        <p:nvSpPr>
          <p:cNvPr id="6" name="Slide Number Placeholder 5"/>
          <p:cNvSpPr>
            <a:spLocks noGrp="1"/>
          </p:cNvSpPr>
          <p:nvPr>
            <p:ph type="sldNum" sz="quarter" idx="12"/>
          </p:nvPr>
        </p:nvSpPr>
        <p:spPr>
          <a:xfrm>
            <a:off x="11380981" y="5599573"/>
            <a:ext cx="811019" cy="503578"/>
          </a:xfrm>
        </p:spPr>
        <p:txBody>
          <a:bodyPr/>
          <a:lstStyle/>
          <a:p>
            <a:fld id="{637128C9-88CF-4E9D-B071-C05ABA9EA764}" type="slidenum">
              <a:rPr lang="en-IN" smtClean="0">
                <a:solidFill>
                  <a:schemeClr val="bg2">
                    <a:lumMod val="50000"/>
                  </a:schemeClr>
                </a:solidFill>
              </a:rPr>
              <a:t>29</a:t>
            </a:fld>
            <a:endParaRPr lang="en-IN">
              <a:solidFill>
                <a:schemeClr val="bg2">
                  <a:lumMod val="50000"/>
                </a:schemeClr>
              </a:solidFill>
            </a:endParaRPr>
          </a:p>
        </p:txBody>
      </p:sp>
    </p:spTree>
    <p:extLst>
      <p:ext uri="{BB962C8B-B14F-4D97-AF65-F5344CB8AC3E}">
        <p14:creationId xmlns:p14="http://schemas.microsoft.com/office/powerpoint/2010/main" val="1250709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F6457-4DBC-FA62-A799-1E09C0E79D59}"/>
              </a:ext>
            </a:extLst>
          </p:cNvPr>
          <p:cNvSpPr>
            <a:spLocks noGrp="1"/>
          </p:cNvSpPr>
          <p:nvPr>
            <p:ph type="title"/>
          </p:nvPr>
        </p:nvSpPr>
        <p:spPr>
          <a:xfrm>
            <a:off x="1451579" y="409575"/>
            <a:ext cx="9603275" cy="2009775"/>
          </a:xfrm>
        </p:spPr>
        <p:txBody>
          <a:bodyPr>
            <a:normAutofit/>
          </a:bodyPr>
          <a:lstStyle/>
          <a:p>
            <a:pPr algn="ctr"/>
            <a:r>
              <a:rPr lang="en-IN" b="1" dirty="0">
                <a:solidFill>
                  <a:schemeClr val="accent2">
                    <a:lumMod val="75000"/>
                  </a:schemeClr>
                </a:solidFill>
              </a:rPr>
              <a:t>Faceless </a:t>
            </a:r>
            <a:br>
              <a:rPr lang="en-IN" b="1" dirty="0">
                <a:solidFill>
                  <a:schemeClr val="accent2">
                    <a:lumMod val="75000"/>
                  </a:schemeClr>
                </a:solidFill>
              </a:rPr>
            </a:br>
            <a:r>
              <a:rPr lang="en-IN" b="1" dirty="0">
                <a:solidFill>
                  <a:schemeClr val="accent2">
                    <a:lumMod val="75000"/>
                  </a:schemeClr>
                </a:solidFill>
              </a:rPr>
              <a:t>assessment &amp; penalty  </a:t>
            </a:r>
            <a:br>
              <a:rPr lang="en-IN" dirty="0"/>
            </a:br>
            <a:r>
              <a:rPr lang="en-IN" dirty="0"/>
              <a:t>     </a:t>
            </a:r>
            <a:r>
              <a:rPr lang="en-IN" sz="2000" dirty="0">
                <a:solidFill>
                  <a:schemeClr val="accent6">
                    <a:lumMod val="75000"/>
                  </a:schemeClr>
                </a:solidFill>
              </a:rPr>
              <a:t>Section 144B &amp; Section 274(2A)</a:t>
            </a:r>
            <a:br>
              <a:rPr lang="en-IN" sz="2000" dirty="0"/>
            </a:br>
            <a:endParaRPr lang="en-IN" sz="2000" dirty="0"/>
          </a:p>
        </p:txBody>
      </p:sp>
      <p:sp>
        <p:nvSpPr>
          <p:cNvPr id="3" name="Content Placeholder 2">
            <a:extLst>
              <a:ext uri="{FF2B5EF4-FFF2-40B4-BE49-F238E27FC236}">
                <a16:creationId xmlns:a16="http://schemas.microsoft.com/office/drawing/2014/main" id="{6BAECEB1-9A73-B1B8-AB2E-832FC92AC006}"/>
              </a:ext>
            </a:extLst>
          </p:cNvPr>
          <p:cNvSpPr>
            <a:spLocks noGrp="1"/>
          </p:cNvSpPr>
          <p:nvPr>
            <p:ph idx="1"/>
          </p:nvPr>
        </p:nvSpPr>
        <p:spPr/>
        <p:txBody>
          <a:bodyPr>
            <a:normAutofit lnSpcReduction="10000"/>
          </a:bodyPr>
          <a:lstStyle/>
          <a:p>
            <a:pPr marL="0" indent="0" algn="just">
              <a:buNone/>
            </a:pPr>
            <a:endParaRPr lang="en-IN" dirty="0"/>
          </a:p>
          <a:p>
            <a:pPr marL="0" indent="0" algn="just">
              <a:buNone/>
            </a:pPr>
            <a:r>
              <a:rPr lang="en-IN" dirty="0"/>
              <a:t>The scheme of </a:t>
            </a:r>
            <a:r>
              <a:rPr lang="en-IN" b="1" dirty="0"/>
              <a:t>FACELESS ASSESSMENT </a:t>
            </a:r>
            <a:r>
              <a:rPr lang="en-IN" dirty="0"/>
              <a:t>derives its powers from </a:t>
            </a:r>
            <a:r>
              <a:rPr lang="en-IN" b="1" dirty="0"/>
              <a:t>Section 144B</a:t>
            </a:r>
            <a:r>
              <a:rPr lang="en-IN" dirty="0"/>
              <a:t>. The section was introduced by the Taxation and Other Laws (Relaxation and Amendment of Certain Provisions) Act, 2020 w.e.f. 01.04.2021 and has undergone further changes by the Finance Act of 2022 w.e.f. 01.04.2022. The main purpose was for the tax system to be:</a:t>
            </a:r>
          </a:p>
          <a:p>
            <a:pPr marL="0" indent="0" algn="just">
              <a:buNone/>
            </a:pPr>
            <a:r>
              <a:rPr lang="en-IN" dirty="0"/>
              <a:t>Seamless-Painless-Faceless. </a:t>
            </a:r>
          </a:p>
          <a:p>
            <a:pPr marL="0" indent="0" algn="just">
              <a:buNone/>
            </a:pPr>
            <a:r>
              <a:rPr lang="en-IN" dirty="0"/>
              <a:t>Every action is monitored.</a:t>
            </a:r>
          </a:p>
          <a:p>
            <a:pPr marL="0" indent="0" algn="just">
              <a:buNone/>
            </a:pPr>
            <a:r>
              <a:rPr lang="en-US" dirty="0"/>
              <a:t>Personal hearing, if sought by the assessee, is mandatory. Of course, through VC only.</a:t>
            </a:r>
            <a:endParaRPr lang="en-IN" dirty="0"/>
          </a:p>
        </p:txBody>
      </p:sp>
      <p:sp>
        <p:nvSpPr>
          <p:cNvPr id="6" name="Slide Number Placeholder 5"/>
          <p:cNvSpPr>
            <a:spLocks noGrp="1"/>
          </p:cNvSpPr>
          <p:nvPr>
            <p:ph type="sldNum" sz="quarter" idx="12"/>
          </p:nvPr>
        </p:nvSpPr>
        <p:spPr>
          <a:xfrm>
            <a:off x="11366913" y="5688623"/>
            <a:ext cx="825087" cy="396943"/>
          </a:xfrm>
        </p:spPr>
        <p:txBody>
          <a:bodyPr/>
          <a:lstStyle/>
          <a:p>
            <a:fld id="{637128C9-88CF-4E9D-B071-C05ABA9EA764}" type="slidenum">
              <a:rPr lang="en-IN" smtClean="0">
                <a:solidFill>
                  <a:schemeClr val="bg2">
                    <a:lumMod val="50000"/>
                  </a:schemeClr>
                </a:solidFill>
              </a:rPr>
              <a:t>3</a:t>
            </a:fld>
            <a:endParaRPr lang="en-IN" dirty="0">
              <a:solidFill>
                <a:schemeClr val="bg2">
                  <a:lumMod val="50000"/>
                </a:schemeClr>
              </a:solidFill>
            </a:endParaRPr>
          </a:p>
        </p:txBody>
      </p:sp>
    </p:spTree>
    <p:extLst>
      <p:ext uri="{BB962C8B-B14F-4D97-AF65-F5344CB8AC3E}">
        <p14:creationId xmlns:p14="http://schemas.microsoft.com/office/powerpoint/2010/main" val="6420076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F0DE2-1E74-EC3C-187D-223E1B1D9B15}"/>
              </a:ext>
            </a:extLst>
          </p:cNvPr>
          <p:cNvSpPr>
            <a:spLocks noGrp="1"/>
          </p:cNvSpPr>
          <p:nvPr>
            <p:ph type="title"/>
          </p:nvPr>
        </p:nvSpPr>
        <p:spPr/>
        <p:txBody>
          <a:bodyPr/>
          <a:lstStyle/>
          <a:p>
            <a:r>
              <a:rPr lang="en-IN" dirty="0"/>
              <a:t>COMMON MISTAKES – PENALTIES</a:t>
            </a:r>
          </a:p>
        </p:txBody>
      </p:sp>
      <p:sp>
        <p:nvSpPr>
          <p:cNvPr id="4" name="Content Placeholder 3">
            <a:extLst>
              <a:ext uri="{FF2B5EF4-FFF2-40B4-BE49-F238E27FC236}">
                <a16:creationId xmlns:a16="http://schemas.microsoft.com/office/drawing/2014/main" id="{D5C416E2-5277-8D8F-13E9-31EA7B1249DC}"/>
              </a:ext>
            </a:extLst>
          </p:cNvPr>
          <p:cNvSpPr>
            <a:spLocks noGrp="1"/>
          </p:cNvSpPr>
          <p:nvPr>
            <p:ph sz="half" idx="1"/>
          </p:nvPr>
        </p:nvSpPr>
        <p:spPr>
          <a:xfrm>
            <a:off x="1447330" y="2010877"/>
            <a:ext cx="9607521" cy="3984341"/>
          </a:xfrm>
        </p:spPr>
        <p:txBody>
          <a:bodyPr>
            <a:noAutofit/>
          </a:bodyPr>
          <a:lstStyle/>
          <a:p>
            <a:pPr algn="just">
              <a:lnSpc>
                <a:spcPct val="150000"/>
              </a:lnSpc>
            </a:pPr>
            <a:r>
              <a:rPr lang="en-IN" sz="2800" dirty="0"/>
              <a:t>Non referring of non responsive cases to VU (SOP 09.08.2021).</a:t>
            </a:r>
          </a:p>
          <a:p>
            <a:pPr algn="just">
              <a:lnSpc>
                <a:spcPct val="150000"/>
              </a:lnSpc>
            </a:pPr>
            <a:endParaRPr lang="en-IN" sz="1000" dirty="0"/>
          </a:p>
          <a:p>
            <a:pPr algn="just">
              <a:lnSpc>
                <a:spcPct val="150000"/>
              </a:lnSpc>
            </a:pPr>
            <a:r>
              <a:rPr lang="en-IN" sz="2800" dirty="0"/>
              <a:t>Misconstruing of non filing of Return of Income as ‘misreporting’ and non initiation of penalty u/s 270A(7).</a:t>
            </a:r>
          </a:p>
          <a:p>
            <a:pPr algn="just">
              <a:lnSpc>
                <a:spcPct val="150000"/>
              </a:lnSpc>
            </a:pPr>
            <a:endParaRPr lang="en-IN" sz="800" dirty="0"/>
          </a:p>
          <a:p>
            <a:pPr marL="0" indent="0" algn="just">
              <a:lnSpc>
                <a:spcPct val="150000"/>
              </a:lnSpc>
              <a:buNone/>
            </a:pPr>
            <a:endParaRPr lang="en-IN" dirty="0"/>
          </a:p>
          <a:p>
            <a:pPr algn="just">
              <a:lnSpc>
                <a:spcPct val="100000"/>
              </a:lnSpc>
            </a:pPr>
            <a:endParaRPr lang="en-IN" sz="1200" dirty="0"/>
          </a:p>
          <a:p>
            <a:pPr algn="just">
              <a:lnSpc>
                <a:spcPct val="100000"/>
              </a:lnSpc>
            </a:pPr>
            <a:endParaRPr lang="en-IN" sz="1200" dirty="0"/>
          </a:p>
          <a:p>
            <a:pPr algn="just">
              <a:lnSpc>
                <a:spcPct val="100000"/>
              </a:lnSpc>
            </a:pPr>
            <a:endParaRPr lang="en-IN" sz="1200" dirty="0"/>
          </a:p>
          <a:p>
            <a:endParaRPr lang="en-IN" sz="1200" dirty="0"/>
          </a:p>
        </p:txBody>
      </p:sp>
      <p:sp>
        <p:nvSpPr>
          <p:cNvPr id="6" name="Slide Number Placeholder 5"/>
          <p:cNvSpPr>
            <a:spLocks noGrp="1"/>
          </p:cNvSpPr>
          <p:nvPr>
            <p:ph type="sldNum" sz="quarter" idx="12"/>
          </p:nvPr>
        </p:nvSpPr>
        <p:spPr>
          <a:xfrm>
            <a:off x="11380981" y="5599573"/>
            <a:ext cx="811019" cy="503578"/>
          </a:xfrm>
        </p:spPr>
        <p:txBody>
          <a:bodyPr/>
          <a:lstStyle/>
          <a:p>
            <a:fld id="{637128C9-88CF-4E9D-B071-C05ABA9EA764}" type="slidenum">
              <a:rPr lang="en-IN" smtClean="0">
                <a:solidFill>
                  <a:schemeClr val="bg2">
                    <a:lumMod val="50000"/>
                  </a:schemeClr>
                </a:solidFill>
              </a:rPr>
              <a:t>30</a:t>
            </a:fld>
            <a:endParaRPr lang="en-IN">
              <a:solidFill>
                <a:schemeClr val="bg2">
                  <a:lumMod val="50000"/>
                </a:schemeClr>
              </a:solidFill>
            </a:endParaRPr>
          </a:p>
        </p:txBody>
      </p:sp>
    </p:spTree>
    <p:extLst>
      <p:ext uri="{BB962C8B-B14F-4D97-AF65-F5344CB8AC3E}">
        <p14:creationId xmlns:p14="http://schemas.microsoft.com/office/powerpoint/2010/main" val="17285940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F0DE2-1E74-EC3C-187D-223E1B1D9B15}"/>
              </a:ext>
            </a:extLst>
          </p:cNvPr>
          <p:cNvSpPr>
            <a:spLocks noGrp="1"/>
          </p:cNvSpPr>
          <p:nvPr>
            <p:ph type="title"/>
          </p:nvPr>
        </p:nvSpPr>
        <p:spPr/>
        <p:txBody>
          <a:bodyPr/>
          <a:lstStyle/>
          <a:p>
            <a:r>
              <a:rPr lang="en-IN" dirty="0"/>
              <a:t>COMMON MISTAKES – PENALTIES</a:t>
            </a:r>
          </a:p>
        </p:txBody>
      </p:sp>
      <p:sp>
        <p:nvSpPr>
          <p:cNvPr id="5" name="Content Placeholder 4">
            <a:extLst>
              <a:ext uri="{FF2B5EF4-FFF2-40B4-BE49-F238E27FC236}">
                <a16:creationId xmlns:a16="http://schemas.microsoft.com/office/drawing/2014/main" id="{D22F0AF2-507B-17A7-2C4A-840EF20BBEBA}"/>
              </a:ext>
            </a:extLst>
          </p:cNvPr>
          <p:cNvSpPr>
            <a:spLocks noGrp="1"/>
          </p:cNvSpPr>
          <p:nvPr>
            <p:ph sz="half" idx="2"/>
          </p:nvPr>
        </p:nvSpPr>
        <p:spPr>
          <a:xfrm>
            <a:off x="1541206" y="2359742"/>
            <a:ext cx="9517717" cy="3222524"/>
          </a:xfrm>
        </p:spPr>
        <p:txBody>
          <a:bodyPr>
            <a:normAutofit/>
          </a:bodyPr>
          <a:lstStyle/>
          <a:p>
            <a:pPr algn="just">
              <a:lnSpc>
                <a:spcPct val="150000"/>
              </a:lnSpc>
            </a:pPr>
            <a:r>
              <a:rPr lang="en-IN" sz="2400" dirty="0"/>
              <a:t>Non service of notices. </a:t>
            </a:r>
          </a:p>
          <a:p>
            <a:pPr algn="just">
              <a:lnSpc>
                <a:spcPct val="150000"/>
              </a:lnSpc>
            </a:pPr>
            <a:endParaRPr lang="en-IN" sz="900" dirty="0"/>
          </a:p>
          <a:p>
            <a:pPr algn="just">
              <a:lnSpc>
                <a:spcPct val="150000"/>
              </a:lnSpc>
            </a:pPr>
            <a:r>
              <a:rPr lang="en-IN" sz="2400" dirty="0"/>
              <a:t>Imposition sought for penalties not initiated in the assessment order.</a:t>
            </a:r>
          </a:p>
          <a:p>
            <a:pPr algn="just">
              <a:lnSpc>
                <a:spcPct val="150000"/>
              </a:lnSpc>
            </a:pPr>
            <a:endParaRPr lang="en-IN" sz="900" dirty="0"/>
          </a:p>
          <a:p>
            <a:pPr algn="just">
              <a:lnSpc>
                <a:spcPct val="150000"/>
              </a:lnSpc>
            </a:pPr>
            <a:r>
              <a:rPr lang="en-IN" sz="2400" dirty="0"/>
              <a:t>Computation of penalty in the Draft Order not matching with Computation Sheet</a:t>
            </a:r>
          </a:p>
          <a:p>
            <a:pPr algn="just"/>
            <a:endParaRPr lang="en-IN" sz="2000" dirty="0"/>
          </a:p>
          <a:p>
            <a:pPr algn="just"/>
            <a:endParaRPr lang="en-IN" sz="2000" dirty="0"/>
          </a:p>
          <a:p>
            <a:endParaRPr lang="en-IN" dirty="0"/>
          </a:p>
        </p:txBody>
      </p:sp>
      <p:sp>
        <p:nvSpPr>
          <p:cNvPr id="6" name="Slide Number Placeholder 5"/>
          <p:cNvSpPr>
            <a:spLocks noGrp="1"/>
          </p:cNvSpPr>
          <p:nvPr>
            <p:ph type="sldNum" sz="quarter" idx="12"/>
          </p:nvPr>
        </p:nvSpPr>
        <p:spPr>
          <a:xfrm>
            <a:off x="11380981" y="5582266"/>
            <a:ext cx="811019" cy="503578"/>
          </a:xfrm>
        </p:spPr>
        <p:txBody>
          <a:bodyPr/>
          <a:lstStyle/>
          <a:p>
            <a:fld id="{637128C9-88CF-4E9D-B071-C05ABA9EA764}" type="slidenum">
              <a:rPr lang="en-IN" smtClean="0">
                <a:solidFill>
                  <a:schemeClr val="bg2">
                    <a:lumMod val="50000"/>
                  </a:schemeClr>
                </a:solidFill>
              </a:rPr>
              <a:t>31</a:t>
            </a:fld>
            <a:endParaRPr lang="en-IN">
              <a:solidFill>
                <a:schemeClr val="bg2">
                  <a:lumMod val="50000"/>
                </a:schemeClr>
              </a:solidFill>
            </a:endParaRPr>
          </a:p>
        </p:txBody>
      </p:sp>
    </p:spTree>
    <p:extLst>
      <p:ext uri="{BB962C8B-B14F-4D97-AF65-F5344CB8AC3E}">
        <p14:creationId xmlns:p14="http://schemas.microsoft.com/office/powerpoint/2010/main" val="28044365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Cases reported by </a:t>
            </a:r>
            <a:r>
              <a:rPr lang="en-US" dirty="0" err="1"/>
              <a:t>Ao</a:t>
            </a:r>
            <a:r>
              <a:rPr lang="en-US" sz="2000" dirty="0" err="1"/>
              <a:t>s</a:t>
            </a:r>
            <a:r>
              <a:rPr lang="en-US" sz="2000" dirty="0"/>
              <a:t> </a:t>
            </a:r>
            <a:r>
              <a:rPr lang="en-US" dirty="0"/>
              <a:t>of </a:t>
            </a:r>
            <a:r>
              <a:rPr lang="en-US" dirty="0" err="1"/>
              <a:t>ru</a:t>
            </a:r>
            <a:endParaRPr lang="en-IN" dirty="0"/>
          </a:p>
        </p:txBody>
      </p:sp>
      <p:sp>
        <p:nvSpPr>
          <p:cNvPr id="3" name="Content Placeholder 2"/>
          <p:cNvSpPr>
            <a:spLocks noGrp="1"/>
          </p:cNvSpPr>
          <p:nvPr>
            <p:ph sz="half" idx="1"/>
          </p:nvPr>
        </p:nvSpPr>
        <p:spPr>
          <a:xfrm>
            <a:off x="1447330" y="2010878"/>
            <a:ext cx="9534262" cy="3686537"/>
          </a:xfrm>
        </p:spPr>
        <p:txBody>
          <a:bodyPr>
            <a:noAutofit/>
          </a:bodyPr>
          <a:lstStyle/>
          <a:p>
            <a:pPr lvl="0" algn="just"/>
            <a:r>
              <a:rPr lang="en-IN" dirty="0"/>
              <a:t>In the ILDP, the AU had proposed an addition of Rs.16.15 cr. u/s 69C on basis of CBEC data on Imports. It was seen from the ITS data that certain amounts were repetitive and therefore the AU was suggested to review the data in hand where only a net addition of Rs.3.79 Cr. was justifiable. Also, it was noted that cash deposits amounting to  Rs.4.22 cr. made in banks were not disclosed in the ITR. Neither written clarification was obtained nor any addition was made in the DAO.  The AU was suggested to examine the same.</a:t>
            </a:r>
          </a:p>
          <a:p>
            <a:pPr marL="0" indent="0" algn="just">
              <a:buNone/>
            </a:pPr>
            <a:r>
              <a:rPr lang="en-IN" sz="1800" b="1" dirty="0"/>
              <a:t>	</a:t>
            </a:r>
            <a:r>
              <a:rPr lang="en-IN" b="1" dirty="0"/>
              <a:t>In the revised DAO the AU has made an addition of Rs.3.77 </a:t>
            </a:r>
            <a:r>
              <a:rPr lang="en-IN" b="1" dirty="0" err="1"/>
              <a:t>crs</a:t>
            </a:r>
            <a:r>
              <a:rPr lang="en-IN" b="1" dirty="0"/>
              <a:t> u/s 69C and an addition of Rs.4.22 </a:t>
            </a:r>
            <a:r>
              <a:rPr lang="en-IN" b="1" dirty="0" err="1"/>
              <a:t>crs</a:t>
            </a:r>
            <a:r>
              <a:rPr lang="en-IN" b="1" dirty="0"/>
              <a:t> u/s 69A as unexplained money.</a:t>
            </a:r>
          </a:p>
        </p:txBody>
      </p:sp>
      <p:sp>
        <p:nvSpPr>
          <p:cNvPr id="6" name="Slide Number Placeholder 5"/>
          <p:cNvSpPr>
            <a:spLocks noGrp="1"/>
          </p:cNvSpPr>
          <p:nvPr>
            <p:ph type="sldNum" sz="quarter" idx="12"/>
          </p:nvPr>
        </p:nvSpPr>
        <p:spPr>
          <a:xfrm>
            <a:off x="11380981" y="5581988"/>
            <a:ext cx="811019" cy="503578"/>
          </a:xfrm>
        </p:spPr>
        <p:txBody>
          <a:bodyPr/>
          <a:lstStyle/>
          <a:p>
            <a:fld id="{637128C9-88CF-4E9D-B071-C05ABA9EA764}" type="slidenum">
              <a:rPr lang="en-IN" smtClean="0">
                <a:solidFill>
                  <a:schemeClr val="bg2">
                    <a:lumMod val="50000"/>
                  </a:schemeClr>
                </a:solidFill>
              </a:rPr>
              <a:t>32</a:t>
            </a:fld>
            <a:endParaRPr lang="en-IN">
              <a:solidFill>
                <a:schemeClr val="bg2">
                  <a:lumMod val="50000"/>
                </a:schemeClr>
              </a:solidFill>
            </a:endParaRPr>
          </a:p>
        </p:txBody>
      </p:sp>
    </p:spTree>
    <p:extLst>
      <p:ext uri="{BB962C8B-B14F-4D97-AF65-F5344CB8AC3E}">
        <p14:creationId xmlns:p14="http://schemas.microsoft.com/office/powerpoint/2010/main" val="18719646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Cases reported by </a:t>
            </a:r>
            <a:r>
              <a:rPr lang="en-US" dirty="0" err="1"/>
              <a:t>Ao</a:t>
            </a:r>
            <a:r>
              <a:rPr lang="en-US" sz="2000" dirty="0" err="1"/>
              <a:t>s</a:t>
            </a:r>
            <a:r>
              <a:rPr lang="en-US" sz="2000" dirty="0"/>
              <a:t> </a:t>
            </a:r>
            <a:r>
              <a:rPr lang="en-US" dirty="0"/>
              <a:t>of </a:t>
            </a:r>
            <a:r>
              <a:rPr lang="en-US" dirty="0" err="1"/>
              <a:t>ru</a:t>
            </a:r>
            <a:r>
              <a:rPr lang="en-US" dirty="0"/>
              <a:t> </a:t>
            </a:r>
            <a:r>
              <a:rPr lang="en-US" sz="2800" dirty="0"/>
              <a:t>(Cont..)</a:t>
            </a:r>
            <a:endParaRPr lang="en-IN" sz="4000" dirty="0"/>
          </a:p>
        </p:txBody>
      </p:sp>
      <p:sp>
        <p:nvSpPr>
          <p:cNvPr id="3" name="Content Placeholder 2"/>
          <p:cNvSpPr>
            <a:spLocks noGrp="1"/>
          </p:cNvSpPr>
          <p:nvPr>
            <p:ph sz="half" idx="1"/>
          </p:nvPr>
        </p:nvSpPr>
        <p:spPr>
          <a:xfrm>
            <a:off x="1447330" y="2010878"/>
            <a:ext cx="9518095" cy="3681999"/>
          </a:xfrm>
        </p:spPr>
        <p:txBody>
          <a:bodyPr>
            <a:normAutofit/>
          </a:bodyPr>
          <a:lstStyle/>
          <a:p>
            <a:pPr lvl="0" algn="just"/>
            <a:endParaRPr lang="en-IN" sz="2100" dirty="0"/>
          </a:p>
          <a:p>
            <a:pPr lvl="0" algn="just"/>
            <a:r>
              <a:rPr lang="en-IN" sz="2100" dirty="0"/>
              <a:t>In one case of a highway project, the AU proposed to disallow an amount of Rs. 31,68,27,291/- u/s 40(a)(</a:t>
            </a:r>
            <a:r>
              <a:rPr lang="en-IN" sz="2100" dirty="0" err="1"/>
              <a:t>ia</a:t>
            </a:r>
            <a:r>
              <a:rPr lang="en-IN" sz="2100" dirty="0"/>
              <a:t>) being 30% of the total expenditure of Rs. 105,60,90,969/- despite the assessee explaining that it had not claimed the expenses. The AU was suggested not to make such disallowance and instead intimate the concerned TDS AO to take necessary action. </a:t>
            </a:r>
          </a:p>
          <a:p>
            <a:pPr marL="0" lvl="0" indent="0" algn="just">
              <a:buNone/>
            </a:pPr>
            <a:r>
              <a:rPr lang="en-IN" sz="2100" b="1" dirty="0"/>
              <a:t>	In the final assessment, as suggested addition of 31.68 </a:t>
            </a:r>
            <a:r>
              <a:rPr lang="en-IN" sz="2100" b="1" dirty="0" err="1"/>
              <a:t>crs</a:t>
            </a:r>
            <a:r>
              <a:rPr lang="en-IN" sz="2100" b="1" dirty="0"/>
              <a:t> was not made. </a:t>
            </a:r>
          </a:p>
          <a:p>
            <a:pPr algn="just"/>
            <a:endParaRPr lang="en-IN" dirty="0"/>
          </a:p>
        </p:txBody>
      </p:sp>
      <p:sp>
        <p:nvSpPr>
          <p:cNvPr id="6" name="Slide Number Placeholder 5"/>
          <p:cNvSpPr>
            <a:spLocks noGrp="1"/>
          </p:cNvSpPr>
          <p:nvPr>
            <p:ph type="sldNum" sz="quarter" idx="12"/>
          </p:nvPr>
        </p:nvSpPr>
        <p:spPr>
          <a:xfrm>
            <a:off x="11380981" y="5599573"/>
            <a:ext cx="811019" cy="503578"/>
          </a:xfrm>
        </p:spPr>
        <p:txBody>
          <a:bodyPr/>
          <a:lstStyle/>
          <a:p>
            <a:fld id="{637128C9-88CF-4E9D-B071-C05ABA9EA764}" type="slidenum">
              <a:rPr lang="en-IN" smtClean="0">
                <a:solidFill>
                  <a:schemeClr val="bg2">
                    <a:lumMod val="50000"/>
                  </a:schemeClr>
                </a:solidFill>
              </a:rPr>
              <a:t>33</a:t>
            </a:fld>
            <a:endParaRPr lang="en-IN" dirty="0">
              <a:solidFill>
                <a:schemeClr val="bg2">
                  <a:lumMod val="50000"/>
                </a:schemeClr>
              </a:solidFill>
            </a:endParaRPr>
          </a:p>
        </p:txBody>
      </p:sp>
    </p:spTree>
    <p:extLst>
      <p:ext uri="{BB962C8B-B14F-4D97-AF65-F5344CB8AC3E}">
        <p14:creationId xmlns:p14="http://schemas.microsoft.com/office/powerpoint/2010/main" val="29907155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Cases reported by </a:t>
            </a:r>
            <a:r>
              <a:rPr lang="en-US" dirty="0" err="1"/>
              <a:t>Ao</a:t>
            </a:r>
            <a:r>
              <a:rPr lang="en-US" sz="2000" dirty="0" err="1"/>
              <a:t>s</a:t>
            </a:r>
            <a:r>
              <a:rPr lang="en-US" sz="2000" dirty="0"/>
              <a:t> </a:t>
            </a:r>
            <a:r>
              <a:rPr lang="en-US" dirty="0"/>
              <a:t>of </a:t>
            </a:r>
            <a:r>
              <a:rPr lang="en-US" dirty="0" err="1"/>
              <a:t>ru</a:t>
            </a:r>
            <a:r>
              <a:rPr lang="en-US" dirty="0"/>
              <a:t> </a:t>
            </a:r>
            <a:r>
              <a:rPr lang="en-US" sz="2800" dirty="0"/>
              <a:t>(Cont..)</a:t>
            </a:r>
            <a:endParaRPr lang="en-IN" sz="4000" dirty="0"/>
          </a:p>
        </p:txBody>
      </p:sp>
      <p:sp>
        <p:nvSpPr>
          <p:cNvPr id="3" name="Content Placeholder 2"/>
          <p:cNvSpPr>
            <a:spLocks noGrp="1"/>
          </p:cNvSpPr>
          <p:nvPr>
            <p:ph sz="half" idx="1"/>
          </p:nvPr>
        </p:nvSpPr>
        <p:spPr>
          <a:xfrm>
            <a:off x="1447330" y="2010878"/>
            <a:ext cx="9518095" cy="3681999"/>
          </a:xfrm>
        </p:spPr>
        <p:txBody>
          <a:bodyPr>
            <a:normAutofit/>
          </a:bodyPr>
          <a:lstStyle/>
          <a:p>
            <a:pPr lvl="0" algn="just"/>
            <a:endParaRPr lang="en-US" sz="2100" dirty="0"/>
          </a:p>
          <a:p>
            <a:pPr lvl="0" algn="just"/>
            <a:r>
              <a:rPr lang="en-US" sz="2100" dirty="0"/>
              <a:t>In </a:t>
            </a:r>
            <a:r>
              <a:rPr lang="en-IN" sz="2100" dirty="0"/>
              <a:t>the original DAO, the AU had accepted the returned income. In the case inter-alia the assessee had claimed deduction u/s 80IE of Rs.4,90,46,409/- which was one of the major issues identified by the CASS for selecting the case for scrutiny.       </a:t>
            </a:r>
          </a:p>
          <a:p>
            <a:pPr marL="0" lvl="0" indent="0" algn="just">
              <a:buNone/>
            </a:pPr>
            <a:r>
              <a:rPr lang="en-IN" sz="2100" b="1" dirty="0"/>
              <a:t>	After Review, the AU has denied the deduction for the reason that the ROI was filed late and provisions of section 80AC did not allow such deduction under these circumstances.</a:t>
            </a:r>
            <a:endParaRPr lang="en-IN" dirty="0"/>
          </a:p>
        </p:txBody>
      </p:sp>
      <p:sp>
        <p:nvSpPr>
          <p:cNvPr id="6" name="Slide Number Placeholder 5"/>
          <p:cNvSpPr>
            <a:spLocks noGrp="1"/>
          </p:cNvSpPr>
          <p:nvPr>
            <p:ph type="sldNum" sz="quarter" idx="12"/>
          </p:nvPr>
        </p:nvSpPr>
        <p:spPr>
          <a:xfrm>
            <a:off x="11380981" y="5636120"/>
            <a:ext cx="811019" cy="503578"/>
          </a:xfrm>
        </p:spPr>
        <p:txBody>
          <a:bodyPr/>
          <a:lstStyle/>
          <a:p>
            <a:fld id="{637128C9-88CF-4E9D-B071-C05ABA9EA764}" type="slidenum">
              <a:rPr lang="en-IN" smtClean="0">
                <a:solidFill>
                  <a:schemeClr val="bg2">
                    <a:lumMod val="50000"/>
                  </a:schemeClr>
                </a:solidFill>
              </a:rPr>
              <a:t>34</a:t>
            </a:fld>
            <a:endParaRPr lang="en-IN" dirty="0">
              <a:solidFill>
                <a:schemeClr val="bg2">
                  <a:lumMod val="50000"/>
                </a:schemeClr>
              </a:solidFill>
            </a:endParaRPr>
          </a:p>
        </p:txBody>
      </p:sp>
    </p:spTree>
    <p:extLst>
      <p:ext uri="{BB962C8B-B14F-4D97-AF65-F5344CB8AC3E}">
        <p14:creationId xmlns:p14="http://schemas.microsoft.com/office/powerpoint/2010/main" val="19145970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Cases reported by </a:t>
            </a:r>
            <a:r>
              <a:rPr lang="en-US" dirty="0" err="1"/>
              <a:t>Ao</a:t>
            </a:r>
            <a:r>
              <a:rPr lang="en-US" sz="2000" dirty="0" err="1"/>
              <a:t>s</a:t>
            </a:r>
            <a:r>
              <a:rPr lang="en-US" sz="2000" dirty="0"/>
              <a:t> </a:t>
            </a:r>
            <a:r>
              <a:rPr lang="en-US" dirty="0"/>
              <a:t>of </a:t>
            </a:r>
            <a:r>
              <a:rPr lang="en-US" dirty="0" err="1"/>
              <a:t>ru</a:t>
            </a:r>
            <a:r>
              <a:rPr lang="en-US" dirty="0"/>
              <a:t> (Cont..)</a:t>
            </a:r>
            <a:endParaRPr lang="en-IN" dirty="0"/>
          </a:p>
        </p:txBody>
      </p:sp>
      <p:sp>
        <p:nvSpPr>
          <p:cNvPr id="3" name="Content Placeholder 2"/>
          <p:cNvSpPr>
            <a:spLocks noGrp="1"/>
          </p:cNvSpPr>
          <p:nvPr>
            <p:ph sz="half" idx="1"/>
          </p:nvPr>
        </p:nvSpPr>
        <p:spPr>
          <a:xfrm>
            <a:off x="1447330" y="2010878"/>
            <a:ext cx="9518095" cy="3448595"/>
          </a:xfrm>
        </p:spPr>
        <p:txBody>
          <a:bodyPr>
            <a:normAutofit/>
          </a:bodyPr>
          <a:lstStyle/>
          <a:p>
            <a:pPr lvl="0" algn="just"/>
            <a:endParaRPr lang="en-US" dirty="0"/>
          </a:p>
          <a:p>
            <a:pPr lvl="0" algn="just"/>
            <a:r>
              <a:rPr lang="en-US" sz="2400" dirty="0"/>
              <a:t>In one case, </a:t>
            </a:r>
            <a:r>
              <a:rPr lang="en-US" sz="2400" dirty="0" err="1"/>
              <a:t>i</a:t>
            </a:r>
            <a:r>
              <a:rPr lang="en-IN" sz="2400" dirty="0"/>
              <a:t>n the original DAO the AU had accepted the returned income. In Review it was pointed out that the assessee had not received recognition u/s 12A during the year. </a:t>
            </a:r>
            <a:r>
              <a:rPr lang="en-IN" sz="2400" b="1" dirty="0"/>
              <a:t>Hence post Review, the AU has denied the exemption and determined a Total Income of Rs.30,25,000/-.</a:t>
            </a:r>
          </a:p>
          <a:p>
            <a:pPr lvl="0"/>
            <a:endParaRPr lang="en-IN" dirty="0"/>
          </a:p>
          <a:p>
            <a:endParaRPr lang="en-IN" dirty="0"/>
          </a:p>
        </p:txBody>
      </p:sp>
      <p:sp>
        <p:nvSpPr>
          <p:cNvPr id="6" name="Slide Number Placeholder 5"/>
          <p:cNvSpPr>
            <a:spLocks noGrp="1"/>
          </p:cNvSpPr>
          <p:nvPr>
            <p:ph type="sldNum" sz="quarter" idx="12"/>
          </p:nvPr>
        </p:nvSpPr>
        <p:spPr>
          <a:xfrm>
            <a:off x="11380981" y="5590781"/>
            <a:ext cx="811019" cy="503578"/>
          </a:xfrm>
        </p:spPr>
        <p:txBody>
          <a:bodyPr/>
          <a:lstStyle/>
          <a:p>
            <a:fld id="{637128C9-88CF-4E9D-B071-C05ABA9EA764}" type="slidenum">
              <a:rPr lang="en-IN" smtClean="0">
                <a:solidFill>
                  <a:schemeClr val="bg2">
                    <a:lumMod val="50000"/>
                  </a:schemeClr>
                </a:solidFill>
              </a:rPr>
              <a:t>35</a:t>
            </a:fld>
            <a:endParaRPr lang="en-IN">
              <a:solidFill>
                <a:schemeClr val="bg2">
                  <a:lumMod val="50000"/>
                </a:schemeClr>
              </a:solidFill>
            </a:endParaRPr>
          </a:p>
        </p:txBody>
      </p:sp>
    </p:spTree>
    <p:extLst>
      <p:ext uri="{BB962C8B-B14F-4D97-AF65-F5344CB8AC3E}">
        <p14:creationId xmlns:p14="http://schemas.microsoft.com/office/powerpoint/2010/main" val="37639885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Cases reported by </a:t>
            </a:r>
            <a:r>
              <a:rPr lang="en-US" dirty="0" err="1"/>
              <a:t>Ao</a:t>
            </a:r>
            <a:r>
              <a:rPr lang="en-US" sz="2000" dirty="0" err="1"/>
              <a:t>s</a:t>
            </a:r>
            <a:r>
              <a:rPr lang="en-US" sz="2000" dirty="0"/>
              <a:t> </a:t>
            </a:r>
            <a:r>
              <a:rPr lang="en-US" dirty="0"/>
              <a:t>of </a:t>
            </a:r>
            <a:r>
              <a:rPr lang="en-US" dirty="0" err="1"/>
              <a:t>ru</a:t>
            </a:r>
            <a:r>
              <a:rPr lang="en-US" dirty="0"/>
              <a:t> (Cont..)</a:t>
            </a:r>
            <a:endParaRPr lang="en-IN" dirty="0"/>
          </a:p>
        </p:txBody>
      </p:sp>
      <p:sp>
        <p:nvSpPr>
          <p:cNvPr id="3" name="Content Placeholder 2"/>
          <p:cNvSpPr>
            <a:spLocks noGrp="1"/>
          </p:cNvSpPr>
          <p:nvPr>
            <p:ph sz="half" idx="1"/>
          </p:nvPr>
        </p:nvSpPr>
        <p:spPr>
          <a:xfrm>
            <a:off x="1447330" y="2010878"/>
            <a:ext cx="9518095" cy="3448595"/>
          </a:xfrm>
        </p:spPr>
        <p:txBody>
          <a:bodyPr>
            <a:normAutofit/>
          </a:bodyPr>
          <a:lstStyle/>
          <a:p>
            <a:pPr lvl="0" algn="just"/>
            <a:r>
              <a:rPr lang="en-US" dirty="0"/>
              <a:t>In one case, in </a:t>
            </a:r>
            <a:r>
              <a:rPr lang="en-IN" dirty="0"/>
              <a:t>the original DAO the AU had proposed addition u/s 2(24)(x) </a:t>
            </a:r>
            <a:r>
              <a:rPr lang="en-IN" dirty="0" err="1"/>
              <a:t>rws</a:t>
            </a:r>
            <a:r>
              <a:rPr lang="en-IN" dirty="0"/>
              <a:t> 36(1)(</a:t>
            </a:r>
            <a:r>
              <a:rPr lang="en-IN" dirty="0" err="1"/>
              <a:t>va</a:t>
            </a:r>
            <a:r>
              <a:rPr lang="en-IN" dirty="0"/>
              <a:t>) of Rs.96,32,981/- and post Review, the addition was enhanced by Rs.91,78,801/-. During review it was also seen that the assessee had incurred CSR expenses of Rs.81,50,000/-. Out of this Rs.66,50,000/- was claimed in the ITR as deduction u/s 35AC. During the Review, a clarification was sought on this.                    </a:t>
            </a:r>
          </a:p>
          <a:p>
            <a:pPr marL="0" lvl="0" indent="0" algn="just">
              <a:buNone/>
            </a:pPr>
            <a:r>
              <a:rPr lang="en-IN" b="1" dirty="0"/>
              <a:t>	In the revised DAO, the AU has disallowed the expenditure incurred under CSR which was partly claimed in the garb of deduction u/s 35AC.</a:t>
            </a:r>
            <a:endParaRPr lang="en-IN" dirty="0"/>
          </a:p>
          <a:p>
            <a:pPr lvl="0"/>
            <a:endParaRPr lang="en-IN" dirty="0"/>
          </a:p>
          <a:p>
            <a:endParaRPr lang="en-IN" dirty="0"/>
          </a:p>
        </p:txBody>
      </p:sp>
      <p:sp>
        <p:nvSpPr>
          <p:cNvPr id="6" name="Slide Number Placeholder 5"/>
          <p:cNvSpPr>
            <a:spLocks noGrp="1"/>
          </p:cNvSpPr>
          <p:nvPr>
            <p:ph type="sldNum" sz="quarter" idx="12"/>
          </p:nvPr>
        </p:nvSpPr>
        <p:spPr>
          <a:xfrm>
            <a:off x="11380981" y="5599573"/>
            <a:ext cx="811019" cy="503578"/>
          </a:xfrm>
        </p:spPr>
        <p:txBody>
          <a:bodyPr/>
          <a:lstStyle/>
          <a:p>
            <a:fld id="{637128C9-88CF-4E9D-B071-C05ABA9EA764}" type="slidenum">
              <a:rPr lang="en-IN" smtClean="0">
                <a:solidFill>
                  <a:schemeClr val="bg2">
                    <a:lumMod val="50000"/>
                  </a:schemeClr>
                </a:solidFill>
              </a:rPr>
              <a:t>36</a:t>
            </a:fld>
            <a:endParaRPr lang="en-IN">
              <a:solidFill>
                <a:schemeClr val="bg2">
                  <a:lumMod val="50000"/>
                </a:schemeClr>
              </a:solidFill>
            </a:endParaRPr>
          </a:p>
        </p:txBody>
      </p:sp>
    </p:spTree>
    <p:extLst>
      <p:ext uri="{BB962C8B-B14F-4D97-AF65-F5344CB8AC3E}">
        <p14:creationId xmlns:p14="http://schemas.microsoft.com/office/powerpoint/2010/main" val="9771295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Cases reported by </a:t>
            </a:r>
            <a:r>
              <a:rPr lang="en-US" dirty="0" err="1"/>
              <a:t>Ao</a:t>
            </a:r>
            <a:r>
              <a:rPr lang="en-US" sz="2000" dirty="0" err="1"/>
              <a:t>s</a:t>
            </a:r>
            <a:r>
              <a:rPr lang="en-US" sz="2000" dirty="0"/>
              <a:t> </a:t>
            </a:r>
            <a:r>
              <a:rPr lang="en-US" dirty="0"/>
              <a:t>of </a:t>
            </a:r>
            <a:r>
              <a:rPr lang="en-US" dirty="0" err="1"/>
              <a:t>ru</a:t>
            </a:r>
            <a:r>
              <a:rPr lang="en-US" dirty="0"/>
              <a:t> (Cont..)</a:t>
            </a:r>
            <a:endParaRPr lang="en-IN" dirty="0"/>
          </a:p>
        </p:txBody>
      </p:sp>
      <p:sp>
        <p:nvSpPr>
          <p:cNvPr id="3" name="Content Placeholder 2"/>
          <p:cNvSpPr>
            <a:spLocks noGrp="1"/>
          </p:cNvSpPr>
          <p:nvPr>
            <p:ph sz="half" idx="1"/>
          </p:nvPr>
        </p:nvSpPr>
        <p:spPr>
          <a:xfrm>
            <a:off x="1447330" y="2010878"/>
            <a:ext cx="9518095" cy="3917974"/>
          </a:xfrm>
        </p:spPr>
        <p:txBody>
          <a:bodyPr>
            <a:normAutofit/>
          </a:bodyPr>
          <a:lstStyle/>
          <a:p>
            <a:pPr lvl="0" algn="just"/>
            <a:r>
              <a:rPr lang="en-IN" sz="2400" dirty="0"/>
              <a:t>The assessee company had not disclosed a bank account held in Axis Bank wherein there were cash deposits of Rs.4,11,64,020/-. The details were seen in ITS Data. The AU was suggested to obtain explanation from the assessee and take necessary corrective action</a:t>
            </a:r>
            <a:r>
              <a:rPr lang="en-IN" sz="2400" b="1" dirty="0"/>
              <a:t>. Following the same, the AU has brought on record the bank statement and considering it as undisclosed, has brought to tax @22.2% (as per GP Ratio) of the entire credits @ Rs.5,62,73,922/-. </a:t>
            </a:r>
          </a:p>
          <a:p>
            <a:pPr lvl="0" algn="just"/>
            <a:endParaRPr lang="en-IN" sz="1500" dirty="0"/>
          </a:p>
          <a:p>
            <a:endParaRPr lang="en-IN" dirty="0"/>
          </a:p>
        </p:txBody>
      </p:sp>
      <p:sp>
        <p:nvSpPr>
          <p:cNvPr id="6" name="Slide Number Placeholder 5"/>
          <p:cNvSpPr>
            <a:spLocks noGrp="1"/>
          </p:cNvSpPr>
          <p:nvPr>
            <p:ph type="sldNum" sz="quarter" idx="12"/>
          </p:nvPr>
        </p:nvSpPr>
        <p:spPr>
          <a:xfrm>
            <a:off x="11380981" y="5599573"/>
            <a:ext cx="811019" cy="503578"/>
          </a:xfrm>
        </p:spPr>
        <p:txBody>
          <a:bodyPr/>
          <a:lstStyle/>
          <a:p>
            <a:fld id="{637128C9-88CF-4E9D-B071-C05ABA9EA764}" type="slidenum">
              <a:rPr lang="en-IN" smtClean="0">
                <a:solidFill>
                  <a:schemeClr val="bg2">
                    <a:lumMod val="50000"/>
                  </a:schemeClr>
                </a:solidFill>
              </a:rPr>
              <a:t>37</a:t>
            </a:fld>
            <a:endParaRPr lang="en-IN">
              <a:solidFill>
                <a:schemeClr val="bg2">
                  <a:lumMod val="50000"/>
                </a:schemeClr>
              </a:solidFill>
            </a:endParaRPr>
          </a:p>
        </p:txBody>
      </p:sp>
    </p:spTree>
    <p:extLst>
      <p:ext uri="{BB962C8B-B14F-4D97-AF65-F5344CB8AC3E}">
        <p14:creationId xmlns:p14="http://schemas.microsoft.com/office/powerpoint/2010/main" val="24361160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Cases reported by </a:t>
            </a:r>
            <a:r>
              <a:rPr lang="en-US" dirty="0" err="1"/>
              <a:t>Ao</a:t>
            </a:r>
            <a:r>
              <a:rPr lang="en-US" sz="2000" dirty="0" err="1"/>
              <a:t>s</a:t>
            </a:r>
            <a:r>
              <a:rPr lang="en-US" sz="2000" dirty="0"/>
              <a:t> </a:t>
            </a:r>
            <a:r>
              <a:rPr lang="en-US" dirty="0"/>
              <a:t>of </a:t>
            </a:r>
            <a:r>
              <a:rPr lang="en-US" dirty="0" err="1"/>
              <a:t>ru</a:t>
            </a:r>
            <a:r>
              <a:rPr lang="en-US" dirty="0"/>
              <a:t> (Cont..)</a:t>
            </a:r>
            <a:endParaRPr lang="en-IN" dirty="0"/>
          </a:p>
        </p:txBody>
      </p:sp>
      <p:sp>
        <p:nvSpPr>
          <p:cNvPr id="3" name="Content Placeholder 2"/>
          <p:cNvSpPr>
            <a:spLocks noGrp="1"/>
          </p:cNvSpPr>
          <p:nvPr>
            <p:ph sz="half" idx="1"/>
          </p:nvPr>
        </p:nvSpPr>
        <p:spPr>
          <a:xfrm>
            <a:off x="1447330" y="2010878"/>
            <a:ext cx="9518095" cy="3917974"/>
          </a:xfrm>
        </p:spPr>
        <p:txBody>
          <a:bodyPr>
            <a:normAutofit/>
          </a:bodyPr>
          <a:lstStyle/>
          <a:p>
            <a:pPr lvl="0" algn="just"/>
            <a:r>
              <a:rPr lang="en-IN" dirty="0"/>
              <a:t>During Review of one case, it was seen that the AU had disallowed depreciation of Rs.8,35,50,185/- on the premise that it pertained to AY 2017-18. However, depreciation is allowable in such cases as per the 2nd proviso to section 32(1), being the balance left over depreciation of the earlier year. The AU was suggested to verify the facts. </a:t>
            </a:r>
            <a:r>
              <a:rPr lang="en-IN" b="1" dirty="0"/>
              <a:t>Now in the final assessment, the AU has dropped the proposed disallowance. </a:t>
            </a:r>
          </a:p>
          <a:p>
            <a:pPr marL="0" lvl="0" indent="0" algn="just">
              <a:buNone/>
            </a:pPr>
            <a:r>
              <a:rPr lang="en-IN" b="1" dirty="0"/>
              <a:t>	Further, as pointed out in the Review Report, the AU has also made addition u/s 2(24)(x) </a:t>
            </a:r>
            <a:r>
              <a:rPr lang="en-IN" b="1" dirty="0" err="1"/>
              <a:t>rws</a:t>
            </a:r>
            <a:r>
              <a:rPr lang="en-IN" b="1" dirty="0"/>
              <a:t> 36(1)(</a:t>
            </a:r>
            <a:r>
              <a:rPr lang="en-IN" b="1" dirty="0" err="1"/>
              <a:t>va</a:t>
            </a:r>
            <a:r>
              <a:rPr lang="en-IN" b="1" dirty="0"/>
              <a:t>) the amounts representing delays in deposit of PF dues of employees, to the tune of Rs.60,37,986/-.</a:t>
            </a:r>
            <a:endParaRPr lang="en-IN" dirty="0"/>
          </a:p>
          <a:p>
            <a:pPr lvl="0" algn="just"/>
            <a:endParaRPr lang="en-IN" sz="1500" dirty="0"/>
          </a:p>
          <a:p>
            <a:endParaRPr lang="en-IN" dirty="0"/>
          </a:p>
        </p:txBody>
      </p:sp>
      <p:sp>
        <p:nvSpPr>
          <p:cNvPr id="6" name="Slide Number Placeholder 5"/>
          <p:cNvSpPr>
            <a:spLocks noGrp="1"/>
          </p:cNvSpPr>
          <p:nvPr>
            <p:ph type="sldNum" sz="quarter" idx="12"/>
          </p:nvPr>
        </p:nvSpPr>
        <p:spPr>
          <a:xfrm>
            <a:off x="11380981" y="5599573"/>
            <a:ext cx="811019" cy="503578"/>
          </a:xfrm>
        </p:spPr>
        <p:txBody>
          <a:bodyPr/>
          <a:lstStyle/>
          <a:p>
            <a:fld id="{637128C9-88CF-4E9D-B071-C05ABA9EA764}" type="slidenum">
              <a:rPr lang="en-IN" smtClean="0">
                <a:solidFill>
                  <a:schemeClr val="bg2">
                    <a:lumMod val="50000"/>
                  </a:schemeClr>
                </a:solidFill>
              </a:rPr>
              <a:t>38</a:t>
            </a:fld>
            <a:endParaRPr lang="en-IN">
              <a:solidFill>
                <a:schemeClr val="bg2">
                  <a:lumMod val="50000"/>
                </a:schemeClr>
              </a:solidFill>
            </a:endParaRPr>
          </a:p>
        </p:txBody>
      </p:sp>
    </p:spTree>
    <p:extLst>
      <p:ext uri="{BB962C8B-B14F-4D97-AF65-F5344CB8AC3E}">
        <p14:creationId xmlns:p14="http://schemas.microsoft.com/office/powerpoint/2010/main" val="35921028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Cases reported by </a:t>
            </a:r>
            <a:r>
              <a:rPr lang="en-US" dirty="0" err="1"/>
              <a:t>Ao</a:t>
            </a:r>
            <a:r>
              <a:rPr lang="en-US" sz="2000" dirty="0" err="1"/>
              <a:t>s</a:t>
            </a:r>
            <a:r>
              <a:rPr lang="en-US" sz="2000" dirty="0"/>
              <a:t> </a:t>
            </a:r>
            <a:r>
              <a:rPr lang="en-US" dirty="0"/>
              <a:t>of </a:t>
            </a:r>
            <a:r>
              <a:rPr lang="en-US" dirty="0" err="1"/>
              <a:t>ru</a:t>
            </a:r>
            <a:r>
              <a:rPr lang="en-US" dirty="0"/>
              <a:t> (Cont..)</a:t>
            </a:r>
            <a:endParaRPr lang="en-IN" dirty="0"/>
          </a:p>
        </p:txBody>
      </p:sp>
      <p:sp>
        <p:nvSpPr>
          <p:cNvPr id="3" name="Content Placeholder 2"/>
          <p:cNvSpPr>
            <a:spLocks noGrp="1"/>
          </p:cNvSpPr>
          <p:nvPr>
            <p:ph sz="half" idx="1"/>
          </p:nvPr>
        </p:nvSpPr>
        <p:spPr>
          <a:xfrm>
            <a:off x="1447330" y="2010878"/>
            <a:ext cx="9518095" cy="3448595"/>
          </a:xfrm>
        </p:spPr>
        <p:txBody>
          <a:bodyPr>
            <a:normAutofit/>
          </a:bodyPr>
          <a:lstStyle/>
          <a:p>
            <a:pPr lvl="0" algn="just"/>
            <a:r>
              <a:rPr lang="en-US" dirty="0"/>
              <a:t>In </a:t>
            </a:r>
            <a:r>
              <a:rPr lang="en-IN" dirty="0"/>
              <a:t>a non responsive case, the AU proceeded to complete the assessment on basis of details on record and made substantial additions totalling to Rs.31.20 </a:t>
            </a:r>
            <a:r>
              <a:rPr lang="en-IN" dirty="0" err="1"/>
              <a:t>crs</a:t>
            </a:r>
            <a:r>
              <a:rPr lang="en-IN" dirty="0"/>
              <a:t>. These additions mostly pertained to defaults noted in the Form 3CD on sections like and issues like 41(1) of Rs.8.06 </a:t>
            </a:r>
            <a:r>
              <a:rPr lang="en-IN" dirty="0" err="1"/>
              <a:t>crs</a:t>
            </a:r>
            <a:r>
              <a:rPr lang="en-IN" dirty="0"/>
              <a:t>, Duty Drawback of Rs.3.25 </a:t>
            </a:r>
            <a:r>
              <a:rPr lang="en-IN" dirty="0" err="1"/>
              <a:t>crs</a:t>
            </a:r>
            <a:r>
              <a:rPr lang="en-IN" dirty="0"/>
              <a:t>, 2(24)(x) of Rs.4.13 </a:t>
            </a:r>
            <a:r>
              <a:rPr lang="en-IN" dirty="0" err="1"/>
              <a:t>crs</a:t>
            </a:r>
            <a:r>
              <a:rPr lang="en-IN" dirty="0"/>
              <a:t>, 43B Rs.13.55 </a:t>
            </a:r>
            <a:r>
              <a:rPr lang="en-IN" dirty="0" err="1"/>
              <a:t>crs</a:t>
            </a:r>
            <a:r>
              <a:rPr lang="en-IN" dirty="0"/>
              <a:t> and non deposit of TDS of Rs.1.98 </a:t>
            </a:r>
            <a:r>
              <a:rPr lang="en-IN" dirty="0" err="1"/>
              <a:t>crs</a:t>
            </a:r>
            <a:r>
              <a:rPr lang="en-IN" dirty="0"/>
              <a:t>. It was seen that most of the additions / disallowances have already been considered by the assessee in its financials and ITR. The AU was suggested to re-verify the ITR and 143(1) which was likely to result in substantial reduction in the disallowances. </a:t>
            </a:r>
            <a:r>
              <a:rPr lang="en-IN" b="1" dirty="0"/>
              <a:t>On the basis of the Review Report, duplication of huge additions was avoided.</a:t>
            </a:r>
            <a:endParaRPr lang="en-IN" sz="2400" b="1" dirty="0"/>
          </a:p>
        </p:txBody>
      </p:sp>
      <p:sp>
        <p:nvSpPr>
          <p:cNvPr id="6" name="Slide Number Placeholder 5"/>
          <p:cNvSpPr>
            <a:spLocks noGrp="1"/>
          </p:cNvSpPr>
          <p:nvPr>
            <p:ph type="sldNum" sz="quarter" idx="12"/>
          </p:nvPr>
        </p:nvSpPr>
        <p:spPr>
          <a:xfrm>
            <a:off x="11380981" y="5599573"/>
            <a:ext cx="811019" cy="503578"/>
          </a:xfrm>
        </p:spPr>
        <p:txBody>
          <a:bodyPr/>
          <a:lstStyle/>
          <a:p>
            <a:fld id="{637128C9-88CF-4E9D-B071-C05ABA9EA764}" type="slidenum">
              <a:rPr lang="en-IN" smtClean="0">
                <a:solidFill>
                  <a:schemeClr val="bg2">
                    <a:lumMod val="50000"/>
                  </a:schemeClr>
                </a:solidFill>
              </a:rPr>
              <a:t>39</a:t>
            </a:fld>
            <a:endParaRPr lang="en-IN">
              <a:solidFill>
                <a:schemeClr val="bg2">
                  <a:lumMod val="50000"/>
                </a:schemeClr>
              </a:solidFill>
            </a:endParaRPr>
          </a:p>
        </p:txBody>
      </p:sp>
    </p:spTree>
    <p:extLst>
      <p:ext uri="{BB962C8B-B14F-4D97-AF65-F5344CB8AC3E}">
        <p14:creationId xmlns:p14="http://schemas.microsoft.com/office/powerpoint/2010/main" val="3306290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5DAAB-95AD-2078-118D-72AF45942731}"/>
              </a:ext>
            </a:extLst>
          </p:cNvPr>
          <p:cNvSpPr>
            <a:spLocks noGrp="1"/>
          </p:cNvSpPr>
          <p:nvPr>
            <p:ph type="title"/>
          </p:nvPr>
        </p:nvSpPr>
        <p:spPr>
          <a:xfrm>
            <a:off x="1451579" y="447675"/>
            <a:ext cx="9603275" cy="1406079"/>
          </a:xfrm>
        </p:spPr>
        <p:txBody>
          <a:bodyPr>
            <a:normAutofit fontScale="90000"/>
          </a:bodyPr>
          <a:lstStyle/>
          <a:p>
            <a:pPr algn="ctr"/>
            <a:r>
              <a:rPr lang="en-IN" b="1" dirty="0">
                <a:solidFill>
                  <a:schemeClr val="accent2">
                    <a:lumMod val="75000"/>
                  </a:schemeClr>
                </a:solidFill>
              </a:rPr>
              <a:t>Faceless </a:t>
            </a:r>
            <a:br>
              <a:rPr lang="en-IN" b="1" dirty="0">
                <a:solidFill>
                  <a:schemeClr val="accent2">
                    <a:lumMod val="75000"/>
                  </a:schemeClr>
                </a:solidFill>
              </a:rPr>
            </a:br>
            <a:r>
              <a:rPr lang="en-IN" b="1" dirty="0">
                <a:solidFill>
                  <a:schemeClr val="accent2">
                    <a:lumMod val="75000"/>
                  </a:schemeClr>
                </a:solidFill>
              </a:rPr>
              <a:t>assessment &amp; penalty  </a:t>
            </a:r>
            <a:br>
              <a:rPr lang="en-IN" dirty="0"/>
            </a:br>
            <a:r>
              <a:rPr lang="en-IN" dirty="0"/>
              <a:t>     </a:t>
            </a:r>
            <a:r>
              <a:rPr lang="en-IN" sz="2000" dirty="0">
                <a:solidFill>
                  <a:schemeClr val="accent6">
                    <a:lumMod val="75000"/>
                  </a:schemeClr>
                </a:solidFill>
              </a:rPr>
              <a:t>Section 144B &amp; Section 274(2A)</a:t>
            </a:r>
            <a:br>
              <a:rPr lang="en-IN" dirty="0"/>
            </a:br>
            <a:endParaRPr lang="en-IN" sz="2400" dirty="0"/>
          </a:p>
        </p:txBody>
      </p:sp>
      <p:sp>
        <p:nvSpPr>
          <p:cNvPr id="3" name="Content Placeholder 2">
            <a:extLst>
              <a:ext uri="{FF2B5EF4-FFF2-40B4-BE49-F238E27FC236}">
                <a16:creationId xmlns:a16="http://schemas.microsoft.com/office/drawing/2014/main" id="{D998653B-7DDF-6420-B6C1-D601B7836D78}"/>
              </a:ext>
            </a:extLst>
          </p:cNvPr>
          <p:cNvSpPr>
            <a:spLocks noGrp="1"/>
          </p:cNvSpPr>
          <p:nvPr>
            <p:ph idx="1"/>
          </p:nvPr>
        </p:nvSpPr>
        <p:spPr/>
        <p:txBody>
          <a:bodyPr>
            <a:normAutofit/>
          </a:bodyPr>
          <a:lstStyle/>
          <a:p>
            <a:pPr marL="0" indent="0" algn="just">
              <a:buNone/>
            </a:pPr>
            <a:r>
              <a:rPr lang="en-IN" dirty="0">
                <a:latin typeface="+mj-lt"/>
              </a:rPr>
              <a:t>The </a:t>
            </a:r>
            <a:r>
              <a:rPr lang="en-IN" b="1" dirty="0">
                <a:latin typeface="+mj-lt"/>
              </a:rPr>
              <a:t>FACELESS PENALTY SCHEME </a:t>
            </a:r>
            <a:r>
              <a:rPr lang="en-IN" dirty="0">
                <a:latin typeface="+mj-lt"/>
              </a:rPr>
              <a:t>was notified on 12.01.2021 by the aegis of the newly inserted </a:t>
            </a:r>
            <a:r>
              <a:rPr lang="en-IN" b="1" dirty="0">
                <a:latin typeface="+mj-lt"/>
              </a:rPr>
              <a:t>section 274(2A). </a:t>
            </a:r>
            <a:r>
              <a:rPr lang="en-IN" dirty="0">
                <a:latin typeface="+mj-lt"/>
              </a:rPr>
              <a:t>The Government was thus empowered to make a scheme </a:t>
            </a:r>
            <a:r>
              <a:rPr lang="en-US" b="0" i="0" dirty="0">
                <a:effectLst/>
                <a:latin typeface="+mj-lt"/>
              </a:rPr>
              <a:t>to impart greater efficiency, transparency and accountability which seeks to :</a:t>
            </a:r>
          </a:p>
          <a:p>
            <a:pPr algn="just"/>
            <a:r>
              <a:rPr lang="en-IN" dirty="0">
                <a:latin typeface="+mj-lt"/>
              </a:rPr>
              <a:t>Eliminate interface between the assessee and the tax authorities to the extent possible</a:t>
            </a:r>
          </a:p>
          <a:p>
            <a:pPr algn="just"/>
            <a:r>
              <a:rPr lang="en-IN" dirty="0">
                <a:latin typeface="+mj-lt"/>
              </a:rPr>
              <a:t>Maximise use of available resources and inputs</a:t>
            </a:r>
          </a:p>
          <a:p>
            <a:pPr algn="just"/>
            <a:r>
              <a:rPr lang="en-IN" dirty="0">
                <a:latin typeface="+mj-lt"/>
              </a:rPr>
              <a:t>Ensure faster delivery of action</a:t>
            </a:r>
          </a:p>
          <a:p>
            <a:pPr marL="0" indent="0">
              <a:buNone/>
            </a:pPr>
            <a:endParaRPr lang="en-IN" dirty="0"/>
          </a:p>
        </p:txBody>
      </p:sp>
      <p:sp>
        <p:nvSpPr>
          <p:cNvPr id="6" name="Slide Number Placeholder 5"/>
          <p:cNvSpPr>
            <a:spLocks noGrp="1"/>
          </p:cNvSpPr>
          <p:nvPr>
            <p:ph type="sldNum" sz="quarter" idx="12"/>
          </p:nvPr>
        </p:nvSpPr>
        <p:spPr>
          <a:xfrm>
            <a:off x="11380981" y="5625950"/>
            <a:ext cx="811019" cy="503578"/>
          </a:xfrm>
        </p:spPr>
        <p:txBody>
          <a:bodyPr/>
          <a:lstStyle/>
          <a:p>
            <a:fld id="{637128C9-88CF-4E9D-B071-C05ABA9EA764}" type="slidenum">
              <a:rPr lang="en-IN" smtClean="0">
                <a:solidFill>
                  <a:schemeClr val="bg2">
                    <a:lumMod val="50000"/>
                  </a:schemeClr>
                </a:solidFill>
              </a:rPr>
              <a:t>4</a:t>
            </a:fld>
            <a:endParaRPr lang="en-IN" dirty="0">
              <a:solidFill>
                <a:schemeClr val="bg2">
                  <a:lumMod val="50000"/>
                </a:schemeClr>
              </a:solidFill>
            </a:endParaRPr>
          </a:p>
        </p:txBody>
      </p:sp>
    </p:spTree>
    <p:extLst>
      <p:ext uri="{BB962C8B-B14F-4D97-AF65-F5344CB8AC3E}">
        <p14:creationId xmlns:p14="http://schemas.microsoft.com/office/powerpoint/2010/main" val="20005302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Cases reported by </a:t>
            </a:r>
            <a:r>
              <a:rPr lang="en-US" dirty="0" err="1"/>
              <a:t>Ao</a:t>
            </a:r>
            <a:r>
              <a:rPr lang="en-US" sz="2000" dirty="0" err="1"/>
              <a:t>s</a:t>
            </a:r>
            <a:r>
              <a:rPr lang="en-US" sz="2000" dirty="0"/>
              <a:t> </a:t>
            </a:r>
            <a:r>
              <a:rPr lang="en-US" dirty="0"/>
              <a:t>of </a:t>
            </a:r>
            <a:r>
              <a:rPr lang="en-US" dirty="0" err="1"/>
              <a:t>ru</a:t>
            </a:r>
            <a:r>
              <a:rPr lang="en-US" dirty="0"/>
              <a:t> (Cont..)</a:t>
            </a:r>
            <a:endParaRPr lang="en-IN" dirty="0"/>
          </a:p>
        </p:txBody>
      </p:sp>
      <p:sp>
        <p:nvSpPr>
          <p:cNvPr id="3" name="Content Placeholder 2"/>
          <p:cNvSpPr>
            <a:spLocks noGrp="1"/>
          </p:cNvSpPr>
          <p:nvPr>
            <p:ph sz="half" idx="1"/>
          </p:nvPr>
        </p:nvSpPr>
        <p:spPr>
          <a:xfrm>
            <a:off x="958363" y="2010878"/>
            <a:ext cx="10181492" cy="3999090"/>
          </a:xfrm>
        </p:spPr>
        <p:txBody>
          <a:bodyPr>
            <a:noAutofit/>
          </a:bodyPr>
          <a:lstStyle/>
          <a:p>
            <a:pPr algn="just"/>
            <a:r>
              <a:rPr lang="en-US" dirty="0"/>
              <a:t>The case was selected under CASS under Complete category. The AU completed the DAO without making any additions. It was noticed from the submissions that in the Computation Of Income, the assessee had claimed expenses such as finance lease rentals of Rs.4,72,73,432/- and any other allowable deduction of Rs.7,51,22,885/-. However, the AO had not obtained any documentary evidence for these expenses. Clarification was sought on these issues and the AU was asked to re-verify the issues. The AU has submitted another DAO and made addition on account of finance lease rentals and reversal of customs duty payable. </a:t>
            </a:r>
          </a:p>
          <a:p>
            <a:pPr marL="0" indent="0" algn="just">
              <a:buNone/>
            </a:pPr>
            <a:r>
              <a:rPr lang="en-US" dirty="0"/>
              <a:t>	</a:t>
            </a:r>
            <a:r>
              <a:rPr lang="en-US" b="1" dirty="0"/>
              <a:t>The addition of Rs.12.23 Cr has been made due to the Review of the case.</a:t>
            </a:r>
            <a:endParaRPr lang="en-IN" b="1" dirty="0"/>
          </a:p>
          <a:p>
            <a:endParaRPr lang="en-IN" sz="1400" dirty="0"/>
          </a:p>
        </p:txBody>
      </p:sp>
      <p:sp>
        <p:nvSpPr>
          <p:cNvPr id="6" name="Slide Number Placeholder 5"/>
          <p:cNvSpPr>
            <a:spLocks noGrp="1"/>
          </p:cNvSpPr>
          <p:nvPr>
            <p:ph type="sldNum" sz="quarter" idx="12"/>
          </p:nvPr>
        </p:nvSpPr>
        <p:spPr>
          <a:xfrm>
            <a:off x="11380981" y="5608365"/>
            <a:ext cx="811019" cy="503578"/>
          </a:xfrm>
        </p:spPr>
        <p:txBody>
          <a:bodyPr/>
          <a:lstStyle/>
          <a:p>
            <a:fld id="{637128C9-88CF-4E9D-B071-C05ABA9EA764}" type="slidenum">
              <a:rPr lang="en-IN" smtClean="0">
                <a:solidFill>
                  <a:schemeClr val="bg2">
                    <a:lumMod val="50000"/>
                  </a:schemeClr>
                </a:solidFill>
              </a:rPr>
              <a:t>40</a:t>
            </a:fld>
            <a:endParaRPr lang="en-IN">
              <a:solidFill>
                <a:schemeClr val="bg2">
                  <a:lumMod val="50000"/>
                </a:schemeClr>
              </a:solidFill>
            </a:endParaRPr>
          </a:p>
        </p:txBody>
      </p:sp>
    </p:spTree>
    <p:extLst>
      <p:ext uri="{BB962C8B-B14F-4D97-AF65-F5344CB8AC3E}">
        <p14:creationId xmlns:p14="http://schemas.microsoft.com/office/powerpoint/2010/main" val="11982306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202D0AA-9FC9-2D71-262B-83B022D6F4DC}"/>
              </a:ext>
            </a:extLst>
          </p:cNvPr>
          <p:cNvSpPr txBox="1"/>
          <p:nvPr/>
        </p:nvSpPr>
        <p:spPr>
          <a:xfrm>
            <a:off x="774441" y="289249"/>
            <a:ext cx="11131420" cy="4801314"/>
          </a:xfrm>
          <a:prstGeom prst="rect">
            <a:avLst/>
          </a:prstGeom>
          <a:noFill/>
        </p:spPr>
        <p:txBody>
          <a:bodyPr wrap="square">
            <a:spAutoFit/>
          </a:bodyPr>
          <a:lstStyle/>
          <a:p>
            <a:pPr algn="l"/>
            <a:endParaRPr lang="en-IN" sz="1800" b="0" i="0" u="none" strike="noStrike" baseline="0" dirty="0">
              <a:latin typeface="DejaVuSerif"/>
            </a:endParaRPr>
          </a:p>
          <a:p>
            <a:pPr algn="l"/>
            <a:endParaRPr lang="en-IN" dirty="0">
              <a:latin typeface="DejaVuSerif"/>
            </a:endParaRPr>
          </a:p>
          <a:p>
            <a:pPr algn="l"/>
            <a:r>
              <a:rPr lang="en-GB" sz="1800" b="0" i="0" u="none" strike="noStrike" baseline="0" dirty="0">
                <a:latin typeface="DejaVuSerif"/>
              </a:rPr>
              <a:t>In this case as per the information available with the department, that the </a:t>
            </a:r>
            <a:r>
              <a:rPr lang="en-GB" sz="1800" b="0" i="0" u="none" strike="noStrike" baseline="0" dirty="0" err="1">
                <a:latin typeface="DejaVuSerif"/>
              </a:rPr>
              <a:t>assessee</a:t>
            </a:r>
            <a:r>
              <a:rPr lang="en-GB" sz="1800" b="0" i="0" u="none" strike="noStrike" baseline="0" dirty="0">
                <a:latin typeface="DejaVuSerif"/>
              </a:rPr>
              <a:t> had deposited cash amounting to Rs. 20,000/- and had made cash withdrawal of Rs. 1,38,23,377/-.Also, the </a:t>
            </a:r>
            <a:r>
              <a:rPr lang="en-GB" sz="1800" b="0" i="0" u="none" strike="noStrike" baseline="0" dirty="0" err="1">
                <a:latin typeface="DejaVuSerif"/>
              </a:rPr>
              <a:t>assessee</a:t>
            </a:r>
            <a:r>
              <a:rPr lang="en-GB" sz="1800" b="0" i="0" u="none" strike="noStrike" baseline="0" dirty="0">
                <a:latin typeface="DejaVuSerif"/>
              </a:rPr>
              <a:t> had received commission income of Rs. 77,064/-. Further, the </a:t>
            </a:r>
            <a:r>
              <a:rPr lang="en-GB" sz="1800" b="0" i="0" u="none" strike="noStrike" baseline="0" dirty="0" err="1">
                <a:latin typeface="DejaVuSerif"/>
              </a:rPr>
              <a:t>assessee</a:t>
            </a:r>
            <a:r>
              <a:rPr lang="en-GB" sz="1800" b="0" i="0" u="none" strike="noStrike" baseline="0" dirty="0">
                <a:latin typeface="DejaVuSerif"/>
              </a:rPr>
              <a:t> did not file his return of income for A.Y. 2018-19. In the ILDP, in absence of any explanation, AU proposed to make an addition of Rs. 1,39,00,441/- u/s 69Cof the IT Act as unexplained expenditure.</a:t>
            </a:r>
          </a:p>
          <a:p>
            <a:pPr algn="l"/>
            <a:r>
              <a:rPr lang="en-GB" sz="1800" b="0" i="0" u="none" strike="noStrike" baseline="0" dirty="0">
                <a:latin typeface="DejaVuSerif"/>
              </a:rPr>
              <a:t>RU suggested the following modifications:</a:t>
            </a:r>
          </a:p>
          <a:p>
            <a:pPr algn="l"/>
            <a:endParaRPr lang="en-GB" sz="1800" b="0" i="0" u="none" strike="noStrike" baseline="0" dirty="0">
              <a:latin typeface="DejaVuSerif"/>
            </a:endParaRPr>
          </a:p>
          <a:p>
            <a:pPr marL="342900" indent="-342900" algn="l">
              <a:buAutoNum type="alphaLcPeriod"/>
            </a:pPr>
            <a:r>
              <a:rPr lang="en-GB" sz="1800" b="0" i="0" u="none" strike="noStrike" baseline="0" dirty="0">
                <a:latin typeface="DejaVuSerif"/>
              </a:rPr>
              <a:t>AU was suggested that the addition of Rs. 1,38,23,377/- should be made u/s 69A </a:t>
            </a:r>
            <a:r>
              <a:rPr lang="en-GB" sz="1800" b="0" i="0" u="none" strike="noStrike" baseline="0" dirty="0" err="1">
                <a:latin typeface="DejaVuSerif"/>
              </a:rPr>
              <a:t>r.w.s</a:t>
            </a:r>
            <a:r>
              <a:rPr lang="en-GB" sz="1800" b="0" i="0" u="none" strike="noStrike" baseline="0" dirty="0">
                <a:latin typeface="DejaVuSerif"/>
              </a:rPr>
              <a:t>. 115BBE of the IT Act as unexplained money representing amount deposited in the bank account out which the withdrawal of Rs. 1,38,23,377/- was made.</a:t>
            </a:r>
          </a:p>
          <a:p>
            <a:pPr marL="342900" indent="-342900" algn="l">
              <a:buAutoNum type="alphaLcPeriod"/>
            </a:pPr>
            <a:r>
              <a:rPr lang="en-GB" sz="1800" b="0" i="0" u="none" strike="noStrike" baseline="0" dirty="0">
                <a:latin typeface="DejaVuSerif"/>
              </a:rPr>
              <a:t>Further, it was seen from the ITR filed by the </a:t>
            </a:r>
            <a:r>
              <a:rPr lang="en-GB" sz="1800" b="0" i="0" u="none" strike="noStrike" baseline="0" dirty="0" err="1">
                <a:latin typeface="DejaVuSerif"/>
              </a:rPr>
              <a:t>assessee</a:t>
            </a:r>
            <a:r>
              <a:rPr lang="en-GB" sz="1800" b="0" i="0" u="none" strike="noStrike" baseline="0" dirty="0">
                <a:latin typeface="DejaVuSerif"/>
              </a:rPr>
              <a:t> in response of notice u/s 148 of the IT Act that the </a:t>
            </a:r>
            <a:r>
              <a:rPr lang="en-GB" sz="1800" b="0" i="0" u="none" strike="noStrike" baseline="0" dirty="0" err="1">
                <a:latin typeface="DejaVuSerif"/>
              </a:rPr>
              <a:t>assessee</a:t>
            </a:r>
            <a:r>
              <a:rPr lang="en-GB" sz="1800" b="0" i="0" u="none" strike="noStrike" baseline="0" dirty="0">
                <a:latin typeface="DejaVuSerif"/>
              </a:rPr>
              <a:t> had shown commission income of Rs. 61,500/- (more than 6% of commission receipts of Rs. 77064/- ) in his ITR and also claimed the TDS of Rs. 3,811/-. Therefore, the addition of Rs. 77,064/- was unjustified.</a:t>
            </a:r>
          </a:p>
          <a:p>
            <a:pPr marL="342900" indent="-342900" algn="l">
              <a:buAutoNum type="alphaLcPeriod"/>
            </a:pPr>
            <a:r>
              <a:rPr lang="en-GB" dirty="0">
                <a:latin typeface="DejaVuSerif"/>
              </a:rPr>
              <a:t> </a:t>
            </a:r>
            <a:r>
              <a:rPr lang="en-GB" sz="1800" b="0" i="0" u="none" strike="noStrike" baseline="0" dirty="0">
                <a:latin typeface="DejaVuSerif"/>
              </a:rPr>
              <a:t>AU was suggested to initiate the penalty u/s 270A(2)(b) of the IT Act for under reporting of</a:t>
            </a:r>
          </a:p>
          <a:p>
            <a:pPr algn="l"/>
            <a:r>
              <a:rPr lang="en-IN" sz="1800" b="0" i="0" u="none" strike="noStrike" baseline="0" dirty="0">
                <a:latin typeface="DejaVuSerif"/>
              </a:rPr>
              <a:t>        income. </a:t>
            </a:r>
            <a:r>
              <a:rPr lang="en-GB" sz="1800" b="0" i="0" u="none" strike="noStrike" baseline="0" dirty="0">
                <a:latin typeface="DejaVuSerif"/>
              </a:rPr>
              <a:t>AU accepted the variations proposed by the RU and total income assessed was Rs. 1,38,23,377/-</a:t>
            </a:r>
          </a:p>
          <a:p>
            <a:pPr algn="l"/>
            <a:r>
              <a:rPr lang="en-GB" sz="1800" b="0" i="0" u="none" strike="noStrike" baseline="0" dirty="0">
                <a:latin typeface="DejaVuSerif"/>
              </a:rPr>
              <a:t>        instead of Rs. 1,40,46,877/- as proposed in ILDP.</a:t>
            </a:r>
            <a:endParaRPr lang="en-IN" dirty="0"/>
          </a:p>
        </p:txBody>
      </p:sp>
      <p:sp>
        <p:nvSpPr>
          <p:cNvPr id="2" name="Title 1">
            <a:extLst>
              <a:ext uri="{FF2B5EF4-FFF2-40B4-BE49-F238E27FC236}">
                <a16:creationId xmlns:a16="http://schemas.microsoft.com/office/drawing/2014/main" id="{0EEB101B-0F3D-ECE7-0796-76DA8596B798}"/>
              </a:ext>
            </a:extLst>
          </p:cNvPr>
          <p:cNvSpPr txBox="1">
            <a:spLocks/>
          </p:cNvSpPr>
          <p:nvPr/>
        </p:nvSpPr>
        <p:spPr>
          <a:xfrm>
            <a:off x="1122646" y="217060"/>
            <a:ext cx="9605635" cy="1059305"/>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a:t>Some Cases reported by Ao</a:t>
            </a:r>
            <a:r>
              <a:rPr lang="en-US" sz="2000"/>
              <a:t>s </a:t>
            </a:r>
            <a:r>
              <a:rPr lang="en-US"/>
              <a:t>of ru (Cont..)</a:t>
            </a:r>
            <a:endParaRPr lang="en-IN" dirty="0"/>
          </a:p>
        </p:txBody>
      </p:sp>
    </p:spTree>
    <p:extLst>
      <p:ext uri="{BB962C8B-B14F-4D97-AF65-F5344CB8AC3E}">
        <p14:creationId xmlns:p14="http://schemas.microsoft.com/office/powerpoint/2010/main" val="36388267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DAFDF39-B9E9-86C2-173F-BA039549F2AA}"/>
              </a:ext>
            </a:extLst>
          </p:cNvPr>
          <p:cNvSpPr txBox="1"/>
          <p:nvPr/>
        </p:nvSpPr>
        <p:spPr>
          <a:xfrm>
            <a:off x="270588" y="214605"/>
            <a:ext cx="11532636" cy="4524315"/>
          </a:xfrm>
          <a:prstGeom prst="rect">
            <a:avLst/>
          </a:prstGeom>
          <a:noFill/>
        </p:spPr>
        <p:txBody>
          <a:bodyPr wrap="square">
            <a:spAutoFit/>
          </a:bodyPr>
          <a:lstStyle/>
          <a:p>
            <a:pPr algn="l"/>
            <a:endParaRPr lang="en-IN" sz="1800" b="0" i="0" u="none" strike="noStrike" baseline="0" dirty="0">
              <a:latin typeface="DejaVuSerif"/>
            </a:endParaRPr>
          </a:p>
          <a:p>
            <a:pPr algn="l"/>
            <a:endParaRPr lang="en-GB" sz="1800" b="0" i="0" u="none" strike="noStrike" baseline="0" dirty="0">
              <a:latin typeface="DejaVuSerif"/>
            </a:endParaRPr>
          </a:p>
          <a:p>
            <a:pPr algn="l"/>
            <a:endParaRPr lang="en-GB" dirty="0">
              <a:latin typeface="DejaVuSerif"/>
            </a:endParaRPr>
          </a:p>
          <a:p>
            <a:pPr algn="l"/>
            <a:endParaRPr lang="en-GB" sz="1800" b="0" i="0" u="none" strike="noStrike" baseline="0" dirty="0">
              <a:latin typeface="DejaVuSerif"/>
            </a:endParaRPr>
          </a:p>
          <a:p>
            <a:pPr algn="l"/>
            <a:r>
              <a:rPr lang="en-GB" sz="1800" b="0" i="0" u="none" strike="noStrike" baseline="0" dirty="0">
                <a:latin typeface="DejaVuSerif"/>
              </a:rPr>
              <a:t>In this case, as per the information, the </a:t>
            </a:r>
            <a:r>
              <a:rPr lang="en-GB" sz="1800" b="0" i="0" u="none" strike="noStrike" baseline="0" dirty="0" err="1">
                <a:latin typeface="DejaVuSerif"/>
              </a:rPr>
              <a:t>assessee</a:t>
            </a:r>
            <a:r>
              <a:rPr lang="en-GB" sz="1800" b="0" i="0" u="none" strike="noStrike" baseline="0" dirty="0">
                <a:latin typeface="DejaVuSerif"/>
              </a:rPr>
              <a:t> had deposited cash amounting to Rs.75,61,700/- in the A.Y. 2015-16. However, the </a:t>
            </a:r>
            <a:r>
              <a:rPr lang="en-GB" sz="1800" b="0" i="0" u="none" strike="noStrike" baseline="0" dirty="0" err="1">
                <a:latin typeface="DejaVuSerif"/>
              </a:rPr>
              <a:t>assessee</a:t>
            </a:r>
            <a:r>
              <a:rPr lang="en-GB" sz="1800" b="0" i="0" u="none" strike="noStrike" baseline="0" dirty="0">
                <a:latin typeface="DejaVuSerif"/>
              </a:rPr>
              <a:t> did not file return of income for the relevant A.Y. In absence of any explanation, AU had proposed to make an addition of Rs. 75,61,700/- to the income of </a:t>
            </a:r>
            <a:r>
              <a:rPr lang="en-GB" sz="1800" b="0" i="0" u="none" strike="noStrike" baseline="0" dirty="0" err="1">
                <a:latin typeface="DejaVuSerif"/>
              </a:rPr>
              <a:t>assessee</a:t>
            </a:r>
            <a:r>
              <a:rPr lang="en-GB" sz="1800" b="0" i="0" u="none" strike="noStrike" baseline="0" dirty="0">
                <a:latin typeface="DejaVuSerif"/>
              </a:rPr>
              <a:t> U/S 69A </a:t>
            </a:r>
            <a:r>
              <a:rPr lang="en-GB" sz="1800" b="0" i="0" u="none" strike="noStrike" baseline="0" dirty="0" err="1">
                <a:latin typeface="DejaVuSerif"/>
              </a:rPr>
              <a:t>r.w.s</a:t>
            </a:r>
            <a:r>
              <a:rPr lang="en-GB" sz="1800" b="0" i="0" u="none" strike="noStrike" baseline="0" dirty="0">
                <a:latin typeface="DejaVuSerif"/>
              </a:rPr>
              <a:t>. 115 BBE of the IT Act as unexplained money in the ILDP. RU suggested the following modifications:</a:t>
            </a:r>
          </a:p>
          <a:p>
            <a:pPr algn="l"/>
            <a:endParaRPr lang="en-GB" sz="1800" b="0" i="0" u="none" strike="noStrike" baseline="0" dirty="0">
              <a:latin typeface="DejaVuSerif"/>
            </a:endParaRPr>
          </a:p>
          <a:p>
            <a:pPr algn="l"/>
            <a:r>
              <a:rPr lang="en-GB" dirty="0">
                <a:latin typeface="DejaVuSerif"/>
              </a:rPr>
              <a:t>a</a:t>
            </a:r>
            <a:r>
              <a:rPr lang="en-GB" sz="1800" b="0" i="0" u="none" strike="noStrike" baseline="0" dirty="0">
                <a:latin typeface="DejaVuSerif"/>
              </a:rPr>
              <a:t>. It was seen from the insight portal that </a:t>
            </a:r>
            <a:r>
              <a:rPr lang="en-GB" sz="1800" b="0" i="0" u="none" strike="noStrike" baseline="0" dirty="0" err="1">
                <a:latin typeface="DejaVuSerif"/>
              </a:rPr>
              <a:t>assessee</a:t>
            </a:r>
            <a:r>
              <a:rPr lang="en-GB" sz="1800" b="0" i="0" u="none" strike="noStrike" baseline="0" dirty="0">
                <a:latin typeface="DejaVuSerif"/>
              </a:rPr>
              <a:t> had received contract receipts amounting to Rs.10,14,000/-. Therefore, AU was suggested to examine the Form 26AS and accordingly to add contract receipt of Rs. 10,14,000/- under the head PGBP.</a:t>
            </a:r>
          </a:p>
          <a:p>
            <a:pPr algn="l"/>
            <a:endParaRPr lang="en-GB" dirty="0">
              <a:latin typeface="DejaVuSerif"/>
            </a:endParaRPr>
          </a:p>
          <a:p>
            <a:pPr algn="l"/>
            <a:r>
              <a:rPr lang="en-GB" dirty="0">
                <a:latin typeface="DejaVuSerif"/>
              </a:rPr>
              <a:t>b</a:t>
            </a:r>
            <a:r>
              <a:rPr lang="en-GB" sz="1800" b="0" i="0" u="none" strike="noStrike" baseline="0" dirty="0">
                <a:latin typeface="DejaVuSerif"/>
              </a:rPr>
              <a:t>. In para 4.1 AU had mentioned penalty u/s 271AAC of the IT Act. It was pointed out to the AU that provisions of section 271AAC of the IT Act are not applicable in this case i.e. for AY 2015-16. AU accepted variation proposed by the RU and total income assessed was Rs. 85,75,400/- instead of Rs. 75,61,700/- as proposed in ILDP.</a:t>
            </a:r>
            <a:endParaRPr lang="en-IN" dirty="0"/>
          </a:p>
        </p:txBody>
      </p:sp>
      <p:sp>
        <p:nvSpPr>
          <p:cNvPr id="2" name="Title 1">
            <a:extLst>
              <a:ext uri="{FF2B5EF4-FFF2-40B4-BE49-F238E27FC236}">
                <a16:creationId xmlns:a16="http://schemas.microsoft.com/office/drawing/2014/main" id="{15E27608-8E4C-CDCE-8903-F5A0C81B0485}"/>
              </a:ext>
            </a:extLst>
          </p:cNvPr>
          <p:cNvSpPr txBox="1">
            <a:spLocks/>
          </p:cNvSpPr>
          <p:nvPr/>
        </p:nvSpPr>
        <p:spPr>
          <a:xfrm>
            <a:off x="1131976" y="496978"/>
            <a:ext cx="9605635" cy="1059305"/>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dirty="0"/>
              <a:t>Some Cases reported by Ao</a:t>
            </a:r>
            <a:r>
              <a:rPr lang="en-US" sz="2000" dirty="0"/>
              <a:t>s </a:t>
            </a:r>
            <a:r>
              <a:rPr lang="en-US" dirty="0"/>
              <a:t>of </a:t>
            </a:r>
            <a:r>
              <a:rPr lang="en-US" dirty="0" err="1"/>
              <a:t>ru</a:t>
            </a:r>
            <a:r>
              <a:rPr lang="en-US" dirty="0"/>
              <a:t> (Cont..)</a:t>
            </a:r>
            <a:endParaRPr lang="en-IN" dirty="0"/>
          </a:p>
        </p:txBody>
      </p:sp>
    </p:spTree>
    <p:extLst>
      <p:ext uri="{BB962C8B-B14F-4D97-AF65-F5344CB8AC3E}">
        <p14:creationId xmlns:p14="http://schemas.microsoft.com/office/powerpoint/2010/main" val="16078160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6CA593F-C8B2-ADF9-B298-56AD3928D52E}"/>
              </a:ext>
            </a:extLst>
          </p:cNvPr>
          <p:cNvSpPr txBox="1"/>
          <p:nvPr/>
        </p:nvSpPr>
        <p:spPr>
          <a:xfrm>
            <a:off x="690465" y="522513"/>
            <a:ext cx="11178074" cy="2862322"/>
          </a:xfrm>
          <a:prstGeom prst="rect">
            <a:avLst/>
          </a:prstGeom>
          <a:noFill/>
        </p:spPr>
        <p:txBody>
          <a:bodyPr wrap="square">
            <a:spAutoFit/>
          </a:bodyPr>
          <a:lstStyle/>
          <a:p>
            <a:pPr algn="l"/>
            <a:endParaRPr lang="en-IN" sz="1800" b="0" i="0" u="none" strike="noStrike" baseline="0" dirty="0">
              <a:latin typeface="DejaVuSerif"/>
            </a:endParaRPr>
          </a:p>
          <a:p>
            <a:pPr algn="l"/>
            <a:endParaRPr lang="en-GB" sz="1800" b="0" i="0" u="none" strike="noStrike" baseline="0" dirty="0">
              <a:latin typeface="DejaVuSerif"/>
            </a:endParaRPr>
          </a:p>
          <a:p>
            <a:pPr algn="l"/>
            <a:endParaRPr lang="en-GB" dirty="0">
              <a:latin typeface="DejaVuSerif"/>
            </a:endParaRPr>
          </a:p>
          <a:p>
            <a:pPr algn="l"/>
            <a:r>
              <a:rPr lang="en-GB" sz="1800" b="0" i="0" u="none" strike="noStrike" baseline="0" dirty="0">
                <a:latin typeface="DejaVuSerif"/>
              </a:rPr>
              <a:t>As per bank account statement of the </a:t>
            </a:r>
            <a:r>
              <a:rPr lang="en-GB" sz="1800" b="0" i="0" u="none" strike="noStrike" baseline="0" dirty="0" err="1">
                <a:latin typeface="DejaVuSerif"/>
              </a:rPr>
              <a:t>assessee</a:t>
            </a:r>
            <a:r>
              <a:rPr lang="en-GB" sz="1800" b="0" i="0" u="none" strike="noStrike" baseline="0" dirty="0">
                <a:latin typeface="DejaVuSerif"/>
              </a:rPr>
              <a:t> obtained by the Department, total credits amounted to Rs.1,14,82,431/-. However, AU proposed to add only Rs.57,89,600/- in the ILDP being cash deposits. </a:t>
            </a:r>
          </a:p>
          <a:p>
            <a:pPr algn="l"/>
            <a:endParaRPr lang="en-GB" dirty="0">
              <a:latin typeface="DejaVuSerif"/>
            </a:endParaRPr>
          </a:p>
          <a:p>
            <a:pPr algn="l"/>
            <a:r>
              <a:rPr lang="en-GB" sz="1800" b="0" i="0" u="none" strike="noStrike" baseline="0" dirty="0">
                <a:latin typeface="DejaVuSerif"/>
              </a:rPr>
              <a:t>As the </a:t>
            </a:r>
            <a:r>
              <a:rPr lang="en-GB" sz="1800" b="0" i="0" u="none" strike="noStrike" baseline="0" dirty="0" err="1">
                <a:latin typeface="DejaVuSerif"/>
              </a:rPr>
              <a:t>assessee</a:t>
            </a:r>
            <a:r>
              <a:rPr lang="en-GB" sz="1800" b="0" i="0" u="none" strike="noStrike" baseline="0" dirty="0">
                <a:latin typeface="DejaVuSerif"/>
              </a:rPr>
              <a:t> had neither filed any return nor had given any explanation regarding the source of remaining credits in the bank account i.e. Rs.56,92,831/- (11482431-5789600), the same was suggested to be added u/s.69A. AU was also suggested to add commission received amounting to Rs.14,046/-.On receipt of RR, AU enhanced the assessment by Rs.53,06,877/-.</a:t>
            </a:r>
            <a:endParaRPr lang="en-IN" dirty="0"/>
          </a:p>
        </p:txBody>
      </p:sp>
      <p:sp>
        <p:nvSpPr>
          <p:cNvPr id="2" name="Title 1">
            <a:extLst>
              <a:ext uri="{FF2B5EF4-FFF2-40B4-BE49-F238E27FC236}">
                <a16:creationId xmlns:a16="http://schemas.microsoft.com/office/drawing/2014/main" id="{164D5554-94D1-21AD-DEDF-FE3E19F187B7}"/>
              </a:ext>
            </a:extLst>
          </p:cNvPr>
          <p:cNvSpPr txBox="1">
            <a:spLocks/>
          </p:cNvSpPr>
          <p:nvPr/>
        </p:nvSpPr>
        <p:spPr>
          <a:xfrm>
            <a:off x="1206621" y="450326"/>
            <a:ext cx="9605635" cy="1059305"/>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a:t>Some Cases reported by Ao</a:t>
            </a:r>
            <a:r>
              <a:rPr lang="en-US" sz="2000"/>
              <a:t>s </a:t>
            </a:r>
            <a:r>
              <a:rPr lang="en-US"/>
              <a:t>of ru (Cont..)</a:t>
            </a:r>
            <a:endParaRPr lang="en-IN" dirty="0"/>
          </a:p>
        </p:txBody>
      </p:sp>
    </p:spTree>
    <p:extLst>
      <p:ext uri="{BB962C8B-B14F-4D97-AF65-F5344CB8AC3E}">
        <p14:creationId xmlns:p14="http://schemas.microsoft.com/office/powerpoint/2010/main" val="41171109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B3D6B4C-A181-6931-0BB1-FA11E62CB823}"/>
              </a:ext>
            </a:extLst>
          </p:cNvPr>
          <p:cNvSpPr txBox="1"/>
          <p:nvPr/>
        </p:nvSpPr>
        <p:spPr>
          <a:xfrm>
            <a:off x="513183" y="1035698"/>
            <a:ext cx="10767528" cy="3416320"/>
          </a:xfrm>
          <a:prstGeom prst="rect">
            <a:avLst/>
          </a:prstGeom>
          <a:noFill/>
        </p:spPr>
        <p:txBody>
          <a:bodyPr wrap="square">
            <a:spAutoFit/>
          </a:bodyPr>
          <a:lstStyle/>
          <a:p>
            <a:pPr algn="l"/>
            <a:endParaRPr lang="en-IN" sz="1800" b="0" i="0" u="none" strike="noStrike" baseline="0" dirty="0">
              <a:latin typeface="DejaVuSerif"/>
            </a:endParaRPr>
          </a:p>
          <a:p>
            <a:pPr algn="l"/>
            <a:r>
              <a:rPr lang="en-GB" sz="1800" b="0" i="0" u="none" strike="noStrike" baseline="0" dirty="0">
                <a:latin typeface="DejaVuSerif"/>
              </a:rPr>
              <a:t>This case was re-opened u/s.147 based on the information that (</a:t>
            </a:r>
            <a:r>
              <a:rPr lang="en-GB" sz="1800" b="0" i="0" u="none" strike="noStrike" baseline="0" dirty="0" err="1">
                <a:latin typeface="DejaVuSerif"/>
              </a:rPr>
              <a:t>i</a:t>
            </a:r>
            <a:r>
              <a:rPr lang="en-GB" sz="1800" b="0" i="0" u="none" strike="noStrike" baseline="0" dirty="0">
                <a:latin typeface="DejaVuSerif"/>
              </a:rPr>
              <a:t>) the </a:t>
            </a:r>
            <a:r>
              <a:rPr lang="en-GB" sz="1800" b="0" i="0" u="none" strike="noStrike" baseline="0" dirty="0" err="1">
                <a:latin typeface="DejaVuSerif"/>
              </a:rPr>
              <a:t>assessee</a:t>
            </a:r>
            <a:r>
              <a:rPr lang="en-GB" sz="1800" b="0" i="0" u="none" strike="noStrike" baseline="0" dirty="0">
                <a:latin typeface="DejaVuSerif"/>
              </a:rPr>
              <a:t> had deposited</a:t>
            </a:r>
          </a:p>
          <a:p>
            <a:pPr algn="l"/>
            <a:r>
              <a:rPr lang="en-GB" sz="1800" b="0" i="0" u="none" strike="noStrike" baseline="0" dirty="0">
                <a:latin typeface="DejaVuSerif"/>
              </a:rPr>
              <a:t>cash of Rs.3,25,410/- with SBI) and had withdrawn amount of Rs.18,57,000/- and Rs.2,36,94,618/- respectively in cash from these two accounts. No explanation was given regarding the source of credit in his bank accounts so as to withdraw Rs.2,55,51,618/- in cash. Though AU had proposed to add cash deposits in these two bank a/cs u/s.69A in the ILDP, yet with regards to the credit available for cash withdrawals, AU had added 20% of the withdrawals treating it as income from undisclosed sources without giving any justification. In absence of any explanation regarding the source of credit in the bank accounts for withdrawal of such huge amount of cash, in the interest of revenue, it was suggested that it would be better to add the entire credits of Rs.2,55,51,618/- including cash deposits </a:t>
            </a:r>
            <a:r>
              <a:rPr lang="en-IN" sz="1800" b="0" i="0" u="none" strike="noStrike" baseline="0" dirty="0">
                <a:latin typeface="DejaVuSerif"/>
              </a:rPr>
              <a:t>u/s.69A.</a:t>
            </a:r>
          </a:p>
          <a:p>
            <a:pPr algn="l"/>
            <a:r>
              <a:rPr lang="en-GB" sz="1800" b="0" i="0" u="none" strike="noStrike" baseline="0" dirty="0">
                <a:latin typeface="DejaVuSerif"/>
              </a:rPr>
              <a:t>On receipt of RR, AU added Rs.2,52,26,208/- being unexplained credits in the Bank (other than</a:t>
            </a:r>
          </a:p>
          <a:p>
            <a:pPr algn="l"/>
            <a:r>
              <a:rPr lang="en-GB" sz="1800" b="0" i="0" u="none" strike="noStrike" baseline="0" dirty="0">
                <a:latin typeface="DejaVuSerif"/>
              </a:rPr>
              <a:t>cash deposits also) as suggested by Review Unit.</a:t>
            </a:r>
            <a:endParaRPr lang="en-IN" dirty="0"/>
          </a:p>
        </p:txBody>
      </p:sp>
      <p:sp>
        <p:nvSpPr>
          <p:cNvPr id="2" name="Title 1">
            <a:extLst>
              <a:ext uri="{FF2B5EF4-FFF2-40B4-BE49-F238E27FC236}">
                <a16:creationId xmlns:a16="http://schemas.microsoft.com/office/drawing/2014/main" id="{3C6A929A-2594-5572-95D9-4B4313E7717B}"/>
              </a:ext>
            </a:extLst>
          </p:cNvPr>
          <p:cNvSpPr txBox="1">
            <a:spLocks/>
          </p:cNvSpPr>
          <p:nvPr/>
        </p:nvSpPr>
        <p:spPr>
          <a:xfrm>
            <a:off x="1206621" y="385011"/>
            <a:ext cx="9605635" cy="1059305"/>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dirty="0"/>
              <a:t>Some Cases reported by Ao</a:t>
            </a:r>
            <a:r>
              <a:rPr lang="en-US" sz="2000" dirty="0"/>
              <a:t>s </a:t>
            </a:r>
            <a:r>
              <a:rPr lang="en-US" dirty="0"/>
              <a:t>of </a:t>
            </a:r>
            <a:r>
              <a:rPr lang="en-US" dirty="0" err="1"/>
              <a:t>ru</a:t>
            </a:r>
            <a:r>
              <a:rPr lang="en-US" dirty="0"/>
              <a:t> (Cont..)</a:t>
            </a:r>
            <a:endParaRPr lang="en-IN" dirty="0"/>
          </a:p>
        </p:txBody>
      </p:sp>
    </p:spTree>
    <p:extLst>
      <p:ext uri="{BB962C8B-B14F-4D97-AF65-F5344CB8AC3E}">
        <p14:creationId xmlns:p14="http://schemas.microsoft.com/office/powerpoint/2010/main" val="24165143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6B33A9C-0F9A-770B-6306-41B615E497FD}"/>
              </a:ext>
            </a:extLst>
          </p:cNvPr>
          <p:cNvSpPr txBox="1"/>
          <p:nvPr/>
        </p:nvSpPr>
        <p:spPr>
          <a:xfrm>
            <a:off x="811762" y="989044"/>
            <a:ext cx="9517225" cy="2585323"/>
          </a:xfrm>
          <a:prstGeom prst="rect">
            <a:avLst/>
          </a:prstGeom>
          <a:noFill/>
        </p:spPr>
        <p:txBody>
          <a:bodyPr wrap="square">
            <a:spAutoFit/>
          </a:bodyPr>
          <a:lstStyle/>
          <a:p>
            <a:pPr algn="l"/>
            <a:endParaRPr lang="en-GB" sz="1800" b="0" i="0" u="none" strike="noStrike" baseline="0" dirty="0">
              <a:latin typeface="DejaVuSerif"/>
            </a:endParaRPr>
          </a:p>
          <a:p>
            <a:pPr algn="l"/>
            <a:r>
              <a:rPr lang="en-GB" sz="1800" b="0" i="0" u="none" strike="noStrike" baseline="0" dirty="0">
                <a:latin typeface="DejaVuSerif"/>
              </a:rPr>
              <a:t>During review, it was noticed that the </a:t>
            </a:r>
            <a:r>
              <a:rPr lang="en-GB" sz="1800" b="0" i="0" u="none" strike="noStrike" baseline="0" dirty="0" err="1">
                <a:latin typeface="DejaVuSerif"/>
              </a:rPr>
              <a:t>assessee</a:t>
            </a:r>
            <a:r>
              <a:rPr lang="en-GB" sz="1800" b="0" i="0" u="none" strike="noStrike" baseline="0" dirty="0">
                <a:latin typeface="DejaVuSerif"/>
              </a:rPr>
              <a:t> had claimed deduction of Rs.32,51,096 being Education Cess paid and AU proposed to allow the same and accepted returned income of Rs.24,19,07,020/- in the ILDP. In the RR it was pointed out that Explanation 3 of section-40(</a:t>
            </a:r>
            <a:r>
              <a:rPr lang="en-GB" sz="1800" b="0" i="0" u="none" strike="noStrike" baseline="0" dirty="0" err="1">
                <a:latin typeface="DejaVuSerif"/>
              </a:rPr>
              <a:t>iia</a:t>
            </a:r>
            <a:r>
              <a:rPr lang="en-GB" sz="1800" b="0" i="0" u="none" strike="noStrike" baseline="0" dirty="0">
                <a:latin typeface="DejaVuSerif"/>
              </a:rPr>
              <a:t>) inserted by Finance Act, 2022, w.e.f. 1-4-2005, such expenses are not allowable. In view of this provision, AU should have disallowed the claim of deduction of Education Cess of Rs.32,51,096/-.</a:t>
            </a:r>
          </a:p>
          <a:p>
            <a:pPr algn="l"/>
            <a:endParaRPr lang="en-GB" sz="1800" b="0" i="0" u="none" strike="noStrike" baseline="0" dirty="0">
              <a:latin typeface="DejaVuSerif"/>
            </a:endParaRPr>
          </a:p>
          <a:p>
            <a:pPr algn="l"/>
            <a:r>
              <a:rPr lang="en-GB" sz="1800" b="0" i="0" u="none" strike="noStrike" baseline="0" dirty="0">
                <a:latin typeface="DejaVuSerif"/>
              </a:rPr>
              <a:t>AU accepted the modification suggested and disallowed the claim of expenditure under the head </a:t>
            </a:r>
            <a:r>
              <a:rPr lang="en-IN" sz="1800" b="0" i="0" u="none" strike="noStrike" baseline="0" dirty="0">
                <a:latin typeface="DejaVuSerif"/>
              </a:rPr>
              <a:t>Education Cess.</a:t>
            </a:r>
            <a:endParaRPr lang="en-IN" dirty="0"/>
          </a:p>
        </p:txBody>
      </p:sp>
      <p:sp>
        <p:nvSpPr>
          <p:cNvPr id="2" name="Title 1">
            <a:extLst>
              <a:ext uri="{FF2B5EF4-FFF2-40B4-BE49-F238E27FC236}">
                <a16:creationId xmlns:a16="http://schemas.microsoft.com/office/drawing/2014/main" id="{FBF28ABA-FE93-A5A2-8F24-26B82F13DAEF}"/>
              </a:ext>
            </a:extLst>
          </p:cNvPr>
          <p:cNvSpPr txBox="1">
            <a:spLocks/>
          </p:cNvSpPr>
          <p:nvPr/>
        </p:nvSpPr>
        <p:spPr>
          <a:xfrm>
            <a:off x="1293182" y="459391"/>
            <a:ext cx="9605635" cy="1059305"/>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a:t>Some Cases reported by Ao</a:t>
            </a:r>
            <a:r>
              <a:rPr lang="en-US" sz="2000"/>
              <a:t>s </a:t>
            </a:r>
            <a:r>
              <a:rPr lang="en-US"/>
              <a:t>of ru (Cont..)</a:t>
            </a:r>
            <a:endParaRPr lang="en-IN" dirty="0"/>
          </a:p>
        </p:txBody>
      </p:sp>
    </p:spTree>
    <p:extLst>
      <p:ext uri="{BB962C8B-B14F-4D97-AF65-F5344CB8AC3E}">
        <p14:creationId xmlns:p14="http://schemas.microsoft.com/office/powerpoint/2010/main" val="1553117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A257F04-2EB4-7015-53A1-58FFB01777A4}"/>
              </a:ext>
            </a:extLst>
          </p:cNvPr>
          <p:cNvSpPr txBox="1"/>
          <p:nvPr/>
        </p:nvSpPr>
        <p:spPr>
          <a:xfrm>
            <a:off x="429208" y="1315617"/>
            <a:ext cx="11513975" cy="4585871"/>
          </a:xfrm>
          <a:prstGeom prst="rect">
            <a:avLst/>
          </a:prstGeom>
          <a:noFill/>
        </p:spPr>
        <p:txBody>
          <a:bodyPr wrap="square">
            <a:spAutoFit/>
          </a:bodyPr>
          <a:lstStyle/>
          <a:p>
            <a:pPr algn="l"/>
            <a:endParaRPr lang="en-GB" sz="1200" b="0" i="0" u="none" strike="noStrike" baseline="0" dirty="0">
              <a:latin typeface="DejaVuSerif"/>
            </a:endParaRPr>
          </a:p>
          <a:p>
            <a:pPr algn="l"/>
            <a:r>
              <a:rPr lang="en-GB" sz="1400" dirty="0">
                <a:latin typeface="DejaVuSerif"/>
              </a:rPr>
              <a:t>As per information with the Department in the case of the </a:t>
            </a:r>
            <a:r>
              <a:rPr lang="en-GB" sz="1400" dirty="0" err="1">
                <a:latin typeface="DejaVuSerif"/>
              </a:rPr>
              <a:t>assessee</a:t>
            </a:r>
            <a:r>
              <a:rPr lang="en-GB" sz="1400" dirty="0">
                <a:latin typeface="DejaVuSerif"/>
              </a:rPr>
              <a:t>, large payments were made under section 194J to persons who had not filed returns of income in comparison to total payments on TAN corresponding to PAN in Form 26Q for section 194J. In the ILDP, the AU had proposed to complete the assessment without making any</a:t>
            </a:r>
          </a:p>
          <a:p>
            <a:pPr algn="l"/>
            <a:r>
              <a:rPr lang="en-GB" sz="1400" dirty="0">
                <a:latin typeface="DejaVuSerif"/>
              </a:rPr>
              <a:t>variation/modification to the returned income of Rs. 8,73,88,680/-.</a:t>
            </a:r>
          </a:p>
          <a:p>
            <a:pPr algn="l"/>
            <a:endParaRPr lang="en-GB" sz="1400" dirty="0">
              <a:latin typeface="DejaVuSerif"/>
            </a:endParaRPr>
          </a:p>
          <a:p>
            <a:pPr algn="l"/>
            <a:r>
              <a:rPr lang="en-GB" sz="1400" dirty="0">
                <a:latin typeface="DejaVuSerif"/>
              </a:rPr>
              <a:t>On perusal of the ILDP, wherein the AU has stated that during the relevant year the </a:t>
            </a:r>
            <a:r>
              <a:rPr lang="en-GB" sz="1400" dirty="0" err="1">
                <a:latin typeface="DejaVuSerif"/>
              </a:rPr>
              <a:t>assessee</a:t>
            </a:r>
            <a:r>
              <a:rPr lang="en-GB" sz="1400" dirty="0">
                <a:latin typeface="DejaVuSerif"/>
              </a:rPr>
              <a:t> had made payment of Rs. 12,36,973/- and deducted tax u/s 194 J only to M/s Tata Tele Services </a:t>
            </a:r>
            <a:r>
              <a:rPr lang="en-GB" sz="1400" dirty="0" err="1">
                <a:latin typeface="DejaVuSerif"/>
              </a:rPr>
              <a:t>Maharashstra</a:t>
            </a:r>
            <a:r>
              <a:rPr lang="en-GB" sz="1400" dirty="0">
                <a:latin typeface="DejaVuSerif"/>
              </a:rPr>
              <a:t> Ltd. (TTSML) and the same had been verified from the Insight Portal and the said company was well known company and hence the transaction was presumed to be genuine and hence, no variation was required on this point. However, on perusal of the case records/Insight Portal it is found that the AU had erred by</a:t>
            </a:r>
          </a:p>
          <a:p>
            <a:pPr algn="l"/>
            <a:r>
              <a:rPr lang="en-GB" sz="1400" dirty="0">
                <a:latin typeface="DejaVuSerif"/>
              </a:rPr>
              <a:t>treating Rs. 12,36,973/- as payment made from </a:t>
            </a:r>
            <a:r>
              <a:rPr lang="en-GB" sz="1400" dirty="0" err="1">
                <a:latin typeface="DejaVuSerif"/>
              </a:rPr>
              <a:t>assessee</a:t>
            </a:r>
            <a:r>
              <a:rPr lang="en-GB" sz="1400" dirty="0">
                <a:latin typeface="DejaVuSerif"/>
              </a:rPr>
              <a:t> company which actually was a receipt by the </a:t>
            </a:r>
            <a:r>
              <a:rPr lang="en-GB" sz="1400" dirty="0" err="1">
                <a:latin typeface="DejaVuSerif"/>
              </a:rPr>
              <a:t>assessee</a:t>
            </a:r>
            <a:r>
              <a:rPr lang="en-GB" sz="1400" dirty="0">
                <a:latin typeface="DejaVuSerif"/>
              </a:rPr>
              <a:t> company from M/s TTSML.</a:t>
            </a:r>
          </a:p>
          <a:p>
            <a:pPr algn="l"/>
            <a:r>
              <a:rPr lang="en-GB" sz="1400" dirty="0">
                <a:latin typeface="DejaVuSerif"/>
              </a:rPr>
              <a:t>On perusal of the INSIGHT PORTAL it was found that the </a:t>
            </a:r>
            <a:r>
              <a:rPr lang="en-GB" sz="1400" dirty="0" err="1">
                <a:latin typeface="DejaVuSerif"/>
              </a:rPr>
              <a:t>assessee</a:t>
            </a:r>
            <a:r>
              <a:rPr lang="en-GB" sz="1400" dirty="0">
                <a:latin typeface="DejaVuSerif"/>
              </a:rPr>
              <a:t> company had made payment of Rs.67,92,792/- and deducted TDS u/s 194JB of Rs.5,92,792/- and had not</a:t>
            </a:r>
          </a:p>
          <a:p>
            <a:pPr algn="l"/>
            <a:r>
              <a:rPr lang="en-GB" sz="1400" dirty="0">
                <a:latin typeface="DejaVuSerif"/>
              </a:rPr>
              <a:t>filed his return of income for the A.Y. 2021-22. Furthermore, on perusal of the reply submitted by the </a:t>
            </a:r>
            <a:r>
              <a:rPr lang="en-GB" sz="1400" dirty="0" err="1">
                <a:latin typeface="DejaVuSerif"/>
              </a:rPr>
              <a:t>assessee</a:t>
            </a:r>
            <a:r>
              <a:rPr lang="en-GB" sz="1400" dirty="0">
                <a:latin typeface="DejaVuSerif"/>
              </a:rPr>
              <a:t> it was found that </a:t>
            </a:r>
            <a:r>
              <a:rPr lang="en-GB" sz="1400" dirty="0" err="1">
                <a:latin typeface="DejaVuSerif"/>
              </a:rPr>
              <a:t>assessee</a:t>
            </a:r>
            <a:r>
              <a:rPr lang="en-GB" sz="1400" dirty="0">
                <a:latin typeface="DejaVuSerif"/>
              </a:rPr>
              <a:t> company had made payment of Rs. 67,92,792/- as Contractual charges for Caretaker Training, besides this amount </a:t>
            </a:r>
            <a:r>
              <a:rPr lang="en-GB" sz="1400" dirty="0" err="1">
                <a:latin typeface="DejaVuSerif"/>
              </a:rPr>
              <a:t>assessee</a:t>
            </a:r>
            <a:r>
              <a:rPr lang="en-GB" sz="1400" dirty="0">
                <a:latin typeface="DejaVuSerif"/>
              </a:rPr>
              <a:t> company had also made payment of Rs. 54,05,405/- after deducting TDS u/s 192J of Rs.4,05,405/-, but the same transaction was not reflected in the INSIGHT DATA. Thus, </a:t>
            </a:r>
            <a:r>
              <a:rPr lang="en-GB" sz="1400" dirty="0" err="1">
                <a:latin typeface="DejaVuSerif"/>
              </a:rPr>
              <a:t>assessee</a:t>
            </a:r>
            <a:r>
              <a:rPr lang="en-GB" sz="1400" dirty="0">
                <a:latin typeface="DejaVuSerif"/>
              </a:rPr>
              <a:t> company has paid total amount of Rs. 1,21,98,197/- (67,92,792/-+54,05,405/-) who had not filed his return of income for the A.Y. </a:t>
            </a:r>
            <a:r>
              <a:rPr lang="en-IN" sz="1400" dirty="0">
                <a:latin typeface="DejaVuSerif"/>
              </a:rPr>
              <a:t>2021-22.</a:t>
            </a:r>
          </a:p>
          <a:p>
            <a:pPr algn="l"/>
            <a:r>
              <a:rPr lang="en-GB" sz="1400" dirty="0">
                <a:latin typeface="DejaVuSerif"/>
              </a:rPr>
              <a:t>During the assessment proceedings the AU had not verified the identity &amp; genuineness of transactions made which was the main factor of the CASS reason.</a:t>
            </a:r>
          </a:p>
          <a:p>
            <a:pPr algn="l"/>
            <a:r>
              <a:rPr lang="en-GB" sz="1400" dirty="0">
                <a:latin typeface="DejaVuSerif"/>
              </a:rPr>
              <a:t>Hence, the AU was suggested to verify the same and take appropriate action as per I.T. Act. After verification the AU has made addition of Rs. 1,21,98,197/- in the final order and also</a:t>
            </a:r>
          </a:p>
          <a:p>
            <a:pPr algn="l"/>
            <a:r>
              <a:rPr lang="en-GB" sz="1400" dirty="0">
                <a:latin typeface="DejaVuSerif"/>
              </a:rPr>
              <a:t>initiated penalty proceeding u/s 270A(9)(c) of the Act.</a:t>
            </a:r>
            <a:endParaRPr lang="en-IN" sz="1400" dirty="0">
              <a:latin typeface="DejaVuSerif"/>
            </a:endParaRPr>
          </a:p>
        </p:txBody>
      </p:sp>
      <p:sp>
        <p:nvSpPr>
          <p:cNvPr id="3" name="Title 1">
            <a:extLst>
              <a:ext uri="{FF2B5EF4-FFF2-40B4-BE49-F238E27FC236}">
                <a16:creationId xmlns:a16="http://schemas.microsoft.com/office/drawing/2014/main" id="{F1C8074D-8319-E524-61F3-D3F41E116B40}"/>
              </a:ext>
            </a:extLst>
          </p:cNvPr>
          <p:cNvSpPr txBox="1">
            <a:spLocks/>
          </p:cNvSpPr>
          <p:nvPr/>
        </p:nvSpPr>
        <p:spPr>
          <a:xfrm>
            <a:off x="1038670" y="562294"/>
            <a:ext cx="9605635" cy="1059305"/>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a:t>Some Cases reported by Ao</a:t>
            </a:r>
            <a:r>
              <a:rPr lang="en-US" sz="2000"/>
              <a:t>s </a:t>
            </a:r>
            <a:r>
              <a:rPr lang="en-US"/>
              <a:t>of ru (Cont..)</a:t>
            </a:r>
            <a:endParaRPr lang="en-IN" dirty="0"/>
          </a:p>
        </p:txBody>
      </p:sp>
    </p:spTree>
    <p:extLst>
      <p:ext uri="{BB962C8B-B14F-4D97-AF65-F5344CB8AC3E}">
        <p14:creationId xmlns:p14="http://schemas.microsoft.com/office/powerpoint/2010/main" val="32020604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ECF90D-6BFA-FAF9-8504-61FC134AA9E8}"/>
              </a:ext>
            </a:extLst>
          </p:cNvPr>
          <p:cNvSpPr txBox="1"/>
          <p:nvPr/>
        </p:nvSpPr>
        <p:spPr>
          <a:xfrm>
            <a:off x="248817" y="1110343"/>
            <a:ext cx="11943183" cy="4401205"/>
          </a:xfrm>
          <a:prstGeom prst="rect">
            <a:avLst/>
          </a:prstGeom>
          <a:noFill/>
        </p:spPr>
        <p:txBody>
          <a:bodyPr wrap="square">
            <a:spAutoFit/>
          </a:bodyPr>
          <a:lstStyle/>
          <a:p>
            <a:pPr algn="l"/>
            <a:r>
              <a:rPr lang="en-GB" sz="1400" b="0" i="0" u="none" strike="noStrike" baseline="0" dirty="0">
                <a:latin typeface="DejaVuSerif"/>
              </a:rPr>
              <a:t> </a:t>
            </a:r>
          </a:p>
          <a:p>
            <a:pPr algn="l"/>
            <a:r>
              <a:rPr lang="en-GB" sz="1400" b="0" i="0" u="none" strike="noStrike" baseline="0" dirty="0">
                <a:latin typeface="DejaVuSerif"/>
              </a:rPr>
              <a:t>Complete Scrutiny was suggested in this case on the following points:</a:t>
            </a:r>
          </a:p>
          <a:p>
            <a:pPr algn="l"/>
            <a:r>
              <a:rPr lang="en-GB" sz="1400" b="0" i="0" u="none" strike="noStrike" baseline="0" dirty="0" err="1">
                <a:latin typeface="DejaVuSerif"/>
              </a:rPr>
              <a:t>i</a:t>
            </a:r>
            <a:r>
              <a:rPr lang="en-GB" sz="1400" b="0" i="0" u="none" strike="noStrike" baseline="0" dirty="0">
                <a:latin typeface="DejaVuSerif"/>
              </a:rPr>
              <a:t>) Claim of Large Value Refund</a:t>
            </a:r>
          </a:p>
          <a:p>
            <a:pPr algn="l"/>
            <a:r>
              <a:rPr lang="en-GB" sz="1400" b="0" i="0" u="none" strike="noStrike" baseline="0" dirty="0">
                <a:latin typeface="DejaVuSerif"/>
              </a:rPr>
              <a:t>ii) Low Turnover in </a:t>
            </a:r>
            <a:r>
              <a:rPr lang="en-GB" sz="1400" b="0" i="0" u="none" strike="noStrike" baseline="0" dirty="0" err="1">
                <a:latin typeface="DejaVuSerif"/>
              </a:rPr>
              <a:t>comparision</a:t>
            </a:r>
            <a:r>
              <a:rPr lang="en-GB" sz="1400" b="0" i="0" u="none" strike="noStrike" baseline="0" dirty="0">
                <a:latin typeface="DejaVuSerif"/>
              </a:rPr>
              <a:t> to outward foreign remittance by the </a:t>
            </a:r>
            <a:r>
              <a:rPr lang="en-GB" sz="1400" b="0" i="0" u="none" strike="noStrike" baseline="0" dirty="0" err="1">
                <a:latin typeface="DejaVuSerif"/>
              </a:rPr>
              <a:t>assessee</a:t>
            </a:r>
            <a:endParaRPr lang="en-GB" sz="1400" b="0" i="0" u="none" strike="noStrike" baseline="0" dirty="0">
              <a:latin typeface="DejaVuSerif"/>
            </a:endParaRPr>
          </a:p>
          <a:p>
            <a:pPr algn="l"/>
            <a:r>
              <a:rPr lang="en-GB" sz="1400" b="0" i="0" u="none" strike="noStrike" baseline="0" dirty="0">
                <a:latin typeface="DejaVuSerif"/>
              </a:rPr>
              <a:t>iii) Large “Any Other Amount Allowable as deduction” claimed in Schedule BP of return.</a:t>
            </a:r>
          </a:p>
          <a:p>
            <a:pPr algn="l"/>
            <a:r>
              <a:rPr lang="en-GB" sz="1400" b="0" i="0" u="none" strike="noStrike" baseline="0" dirty="0">
                <a:latin typeface="DejaVuSerif"/>
              </a:rPr>
              <a:t>iv) Deduction from Total Income Under Chapter VI-A</a:t>
            </a:r>
          </a:p>
          <a:p>
            <a:pPr algn="l"/>
            <a:r>
              <a:rPr lang="en-GB" sz="1400" b="0" i="0" u="none" strike="noStrike" baseline="0" dirty="0">
                <a:latin typeface="DejaVuSerif"/>
              </a:rPr>
              <a:t>v) Lower amount disallowed u/s 40A(7) in ITR (Part A-OI) in comparison to audit report.</a:t>
            </a:r>
          </a:p>
          <a:p>
            <a:pPr algn="l"/>
            <a:r>
              <a:rPr lang="en-IN" sz="1400" b="0" i="0" u="none" strike="noStrike" baseline="0" dirty="0">
                <a:latin typeface="DejaVuSerif"/>
              </a:rPr>
              <a:t>Observation/Suggestion of Review</a:t>
            </a:r>
          </a:p>
          <a:p>
            <a:pPr algn="l"/>
            <a:r>
              <a:rPr lang="en-GB" sz="1400" b="0" i="0" u="none" strike="noStrike" baseline="0" dirty="0">
                <a:latin typeface="DejaVuSerif"/>
              </a:rPr>
              <a:t>The AU had proposed to complete the assessment u/s 143(3) </a:t>
            </a:r>
            <a:r>
              <a:rPr lang="en-GB" sz="1400" b="0" i="0" u="none" strike="noStrike" baseline="0" dirty="0" err="1">
                <a:latin typeface="DejaVuSerif"/>
              </a:rPr>
              <a:t>r.w.s</a:t>
            </a:r>
            <a:r>
              <a:rPr lang="en-GB" sz="1400" b="0" i="0" u="none" strike="noStrike" baseline="0" dirty="0">
                <a:latin typeface="DejaVuSerif"/>
              </a:rPr>
              <a:t> 144B of the Act, without making any variation/modification to the returned income of Rs.9,16,08,640/-.</a:t>
            </a:r>
          </a:p>
          <a:p>
            <a:pPr algn="l"/>
            <a:r>
              <a:rPr lang="en-GB" sz="1400" b="0" i="0" u="none" strike="noStrike" baseline="0" dirty="0" err="1">
                <a:latin typeface="DejaVuSerif"/>
              </a:rPr>
              <a:t>i</a:t>
            </a:r>
            <a:r>
              <a:rPr lang="en-GB" sz="1400" b="0" i="0" u="none" strike="noStrike" baseline="0" dirty="0">
                <a:latin typeface="DejaVuSerif"/>
              </a:rPr>
              <a:t>) On perusal of the details of foreign remittance paid it was found that in various foreign remittances made on which TDS was required to be deducted but the same was not deducted by the </a:t>
            </a:r>
            <a:r>
              <a:rPr lang="en-GB" sz="1400" b="0" i="0" u="none" strike="noStrike" baseline="0" dirty="0" err="1">
                <a:latin typeface="DejaVuSerif"/>
              </a:rPr>
              <a:t>assessee</a:t>
            </a:r>
            <a:r>
              <a:rPr lang="en-GB" sz="1400" b="0" i="0" u="none" strike="noStrike" baseline="0" dirty="0">
                <a:latin typeface="DejaVuSerif"/>
              </a:rPr>
              <a:t>. Further, </a:t>
            </a:r>
            <a:r>
              <a:rPr lang="en-GB" sz="1400" b="0" i="0" u="none" strike="noStrike" baseline="0" dirty="0" err="1">
                <a:latin typeface="DejaVuSerif"/>
              </a:rPr>
              <a:t>assessee</a:t>
            </a:r>
            <a:r>
              <a:rPr lang="en-GB" sz="1400" b="0" i="0" u="none" strike="noStrike" baseline="0" dirty="0">
                <a:latin typeface="DejaVuSerif"/>
              </a:rPr>
              <a:t> had not submitted any document in support of TDS made as per </a:t>
            </a:r>
            <a:r>
              <a:rPr lang="en-IN" sz="1400" b="0" i="0" u="none" strike="noStrike" baseline="0" dirty="0">
                <a:latin typeface="DejaVuSerif"/>
              </a:rPr>
              <a:t>Income Tax Act.</a:t>
            </a:r>
          </a:p>
          <a:p>
            <a:pPr algn="l"/>
            <a:r>
              <a:rPr lang="en-GB" sz="1400" b="0" i="0" u="none" strike="noStrike" baseline="0" dirty="0">
                <a:latin typeface="DejaVuSerif"/>
              </a:rPr>
              <a:t>(ii) On perusal of case records available, it was found that the </a:t>
            </a:r>
            <a:r>
              <a:rPr lang="en-GB" sz="1400" b="0" i="0" u="none" strike="noStrike" baseline="0" dirty="0" err="1">
                <a:latin typeface="DejaVuSerif"/>
              </a:rPr>
              <a:t>assessee</a:t>
            </a:r>
            <a:r>
              <a:rPr lang="en-GB" sz="1400" b="0" i="0" u="none" strike="noStrike" baseline="0" dirty="0">
                <a:latin typeface="DejaVuSerif"/>
              </a:rPr>
              <a:t> had claimed Rs. 5,97,00,559/- as “any other amount allowable as deduction”, </a:t>
            </a:r>
            <a:r>
              <a:rPr lang="en-GB" sz="1400" b="0" i="0" u="none" strike="noStrike" baseline="0" dirty="0" err="1">
                <a:latin typeface="DejaVuSerif"/>
              </a:rPr>
              <a:t>assessee</a:t>
            </a:r>
            <a:r>
              <a:rPr lang="en-GB" sz="1400" b="0" i="0" u="none" strike="noStrike" baseline="0" dirty="0">
                <a:latin typeface="DejaVuSerif"/>
              </a:rPr>
              <a:t> has only provided the details, however no documentary evidence in support of his claim on the basis of which said deduction was allowed was submitted by the </a:t>
            </a:r>
            <a:r>
              <a:rPr lang="en-GB" sz="1400" b="0" i="0" u="none" strike="noStrike" baseline="0" dirty="0" err="1">
                <a:latin typeface="DejaVuSerif"/>
              </a:rPr>
              <a:t>assessee</a:t>
            </a:r>
            <a:r>
              <a:rPr lang="en-GB" sz="1400" b="0" i="0" u="none" strike="noStrike" baseline="0" dirty="0">
                <a:latin typeface="DejaVuSerif"/>
              </a:rPr>
              <a:t>.</a:t>
            </a:r>
          </a:p>
          <a:p>
            <a:pPr algn="l"/>
            <a:r>
              <a:rPr lang="en-GB" sz="1400" b="0" i="0" u="none" strike="noStrike" baseline="0" dirty="0">
                <a:latin typeface="DejaVuSerif"/>
              </a:rPr>
              <a:t>(iii) </a:t>
            </a:r>
            <a:r>
              <a:rPr lang="en-GB" sz="1400" b="0" i="0" u="none" strike="noStrike" baseline="0" dirty="0" err="1">
                <a:latin typeface="DejaVuSerif"/>
              </a:rPr>
              <a:t>Assessee</a:t>
            </a:r>
            <a:r>
              <a:rPr lang="en-GB" sz="1400" b="0" i="0" u="none" strike="noStrike" baseline="0" dirty="0">
                <a:latin typeface="DejaVuSerif"/>
              </a:rPr>
              <a:t> had claimed deduction u/s 80JJAA of the Act, of Rs. 42,70,013/-. In support of his claim, </a:t>
            </a:r>
            <a:r>
              <a:rPr lang="en-GB" sz="1400" b="0" i="0" u="none" strike="noStrike" baseline="0" dirty="0" err="1">
                <a:latin typeface="DejaVuSerif"/>
              </a:rPr>
              <a:t>assessee</a:t>
            </a:r>
            <a:r>
              <a:rPr lang="en-GB" sz="1400" b="0" i="0" u="none" strike="noStrike" baseline="0" dirty="0">
                <a:latin typeface="DejaVuSerif"/>
              </a:rPr>
              <a:t> had submitted Form 10DA &amp; bank statement. However, no details of the additional employees were provided so as to render the </a:t>
            </a:r>
            <a:r>
              <a:rPr lang="en-GB" sz="1400" b="0" i="0" u="none" strike="noStrike" baseline="0" dirty="0" err="1">
                <a:latin typeface="DejaVuSerif"/>
              </a:rPr>
              <a:t>assessee</a:t>
            </a:r>
            <a:r>
              <a:rPr lang="en-GB" sz="1400" b="0" i="0" u="none" strike="noStrike" baseline="0" dirty="0">
                <a:latin typeface="DejaVuSerif"/>
              </a:rPr>
              <a:t> eligible for deduction u/s 80JJAA.</a:t>
            </a:r>
          </a:p>
          <a:p>
            <a:pPr algn="l"/>
            <a:r>
              <a:rPr lang="en-GB" sz="1400" b="0" i="0" u="none" strike="noStrike" baseline="0" dirty="0">
                <a:latin typeface="DejaVuSerif"/>
              </a:rPr>
              <a:t>Acting on the suggestion provided in the Review Report, the AU added amounts of Rs. 1,40,34,960/- u/s 40(a)(</a:t>
            </a:r>
            <a:r>
              <a:rPr lang="en-GB" sz="1400" b="0" i="0" u="none" strike="noStrike" baseline="0" dirty="0" err="1">
                <a:latin typeface="DejaVuSerif"/>
              </a:rPr>
              <a:t>i</a:t>
            </a:r>
            <a:r>
              <a:rPr lang="en-GB" sz="1400" b="0" i="0" u="none" strike="noStrike" baseline="0" dirty="0">
                <a:latin typeface="DejaVuSerif"/>
              </a:rPr>
              <a:t>) of the Act, an amount of Rs. 5,29,56,200/- was disallowed out of the deduction claimed as “any other amount allowable as deduction” &amp; Rs. 6,73,951/- was disallowed from the deduction claimed u/s 80JJAA of the Act and added to the income of the </a:t>
            </a:r>
            <a:r>
              <a:rPr lang="en-GB" sz="1400" b="0" i="0" u="none" strike="noStrike" baseline="0" dirty="0" err="1">
                <a:latin typeface="DejaVuSerif"/>
              </a:rPr>
              <a:t>assessee</a:t>
            </a:r>
            <a:r>
              <a:rPr lang="en-GB" sz="1400" b="0" i="0" u="none" strike="noStrike" baseline="0" dirty="0">
                <a:latin typeface="DejaVuSerif"/>
              </a:rPr>
              <a:t>. Thus, the AU has enhanced the assessed income by Rs. 6,76,65,111/- and assessed at Rs. 15,92,73,351/-.</a:t>
            </a:r>
            <a:endParaRPr lang="en-IN" sz="1400" dirty="0"/>
          </a:p>
        </p:txBody>
      </p:sp>
      <p:sp>
        <p:nvSpPr>
          <p:cNvPr id="2" name="Title 1">
            <a:extLst>
              <a:ext uri="{FF2B5EF4-FFF2-40B4-BE49-F238E27FC236}">
                <a16:creationId xmlns:a16="http://schemas.microsoft.com/office/drawing/2014/main" id="{67A8EB13-5407-B924-F89D-818DFB1ADC50}"/>
              </a:ext>
            </a:extLst>
          </p:cNvPr>
          <p:cNvSpPr txBox="1">
            <a:spLocks/>
          </p:cNvSpPr>
          <p:nvPr/>
        </p:nvSpPr>
        <p:spPr>
          <a:xfrm>
            <a:off x="964025" y="422334"/>
            <a:ext cx="9605635" cy="1059305"/>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a:t>Some Cases reported by Ao</a:t>
            </a:r>
            <a:r>
              <a:rPr lang="en-US" sz="2000"/>
              <a:t>s </a:t>
            </a:r>
            <a:r>
              <a:rPr lang="en-US"/>
              <a:t>of ru (Cont..)</a:t>
            </a:r>
            <a:endParaRPr lang="en-IN" dirty="0"/>
          </a:p>
        </p:txBody>
      </p:sp>
    </p:spTree>
    <p:extLst>
      <p:ext uri="{BB962C8B-B14F-4D97-AF65-F5344CB8AC3E}">
        <p14:creationId xmlns:p14="http://schemas.microsoft.com/office/powerpoint/2010/main" val="6511009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DB007D3-3F94-3F37-75AC-E942ED5AC74E}"/>
              </a:ext>
            </a:extLst>
          </p:cNvPr>
          <p:cNvSpPr txBox="1"/>
          <p:nvPr/>
        </p:nvSpPr>
        <p:spPr>
          <a:xfrm>
            <a:off x="709127" y="1418253"/>
            <a:ext cx="10300995" cy="2585323"/>
          </a:xfrm>
          <a:prstGeom prst="rect">
            <a:avLst/>
          </a:prstGeom>
          <a:noFill/>
        </p:spPr>
        <p:txBody>
          <a:bodyPr wrap="square">
            <a:spAutoFit/>
          </a:bodyPr>
          <a:lstStyle/>
          <a:p>
            <a:pPr algn="l"/>
            <a:endParaRPr lang="en-IN" sz="1800" b="0" i="0" u="none" strike="noStrike" baseline="0" dirty="0">
              <a:latin typeface="DejaVuSerif"/>
            </a:endParaRPr>
          </a:p>
          <a:p>
            <a:pPr algn="l"/>
            <a:r>
              <a:rPr lang="en-GB" sz="1800" b="0" i="0" u="none" strike="noStrike" baseline="0" dirty="0">
                <a:latin typeface="DejaVuSerif"/>
              </a:rPr>
              <a:t>During review it was noted that AU treated the entire credits of Rs.4,09,68,886/- in the bank accounts (current account as well as savings account) as turnover and applied 8% NP rate and arrived at an income of Rs.32,77,511/-. It was suggested that even if AU considered the credits in the current account as business receipts, the credits in saving bank account amounting to Rs.71,30,136/- (including cash deposits of Rs.40,24,800/-) need to be add u/s.69A as the </a:t>
            </a:r>
            <a:r>
              <a:rPr lang="en-GB" sz="1800" b="0" i="0" u="none" strike="noStrike" baseline="0" dirty="0" err="1">
                <a:latin typeface="DejaVuSerif"/>
              </a:rPr>
              <a:t>assessee</a:t>
            </a:r>
            <a:r>
              <a:rPr lang="en-GB" sz="1800" b="0" i="0" u="none" strike="noStrike" baseline="0" dirty="0">
                <a:latin typeface="DejaVuSerif"/>
              </a:rPr>
              <a:t> had failed to explain the source of cash deposits and credits in the saving bank account.</a:t>
            </a:r>
          </a:p>
          <a:p>
            <a:pPr algn="l"/>
            <a:endParaRPr lang="en-GB" sz="1800" b="0" i="0" u="none" strike="noStrike" baseline="0" dirty="0">
              <a:latin typeface="DejaVuSerif"/>
            </a:endParaRPr>
          </a:p>
          <a:p>
            <a:pPr algn="l"/>
            <a:r>
              <a:rPr lang="en-GB" sz="1800" b="0" i="0" u="none" strike="noStrike" baseline="0" dirty="0">
                <a:latin typeface="DejaVuSerif"/>
              </a:rPr>
              <a:t>On receipt of the RR, AU has added Rs.71,30,136/- u/s.69A as suggested by RU.</a:t>
            </a:r>
            <a:endParaRPr lang="en-IN" dirty="0"/>
          </a:p>
        </p:txBody>
      </p:sp>
      <p:sp>
        <p:nvSpPr>
          <p:cNvPr id="2" name="Title 1">
            <a:extLst>
              <a:ext uri="{FF2B5EF4-FFF2-40B4-BE49-F238E27FC236}">
                <a16:creationId xmlns:a16="http://schemas.microsoft.com/office/drawing/2014/main" id="{295C9E5F-51D0-22D6-36A1-D7925CA7C66D}"/>
              </a:ext>
            </a:extLst>
          </p:cNvPr>
          <p:cNvSpPr txBox="1">
            <a:spLocks/>
          </p:cNvSpPr>
          <p:nvPr/>
        </p:nvSpPr>
        <p:spPr>
          <a:xfrm>
            <a:off x="1056806" y="608946"/>
            <a:ext cx="9605635" cy="1059305"/>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a:t>Some Cases reported by Ao</a:t>
            </a:r>
            <a:r>
              <a:rPr lang="en-US" sz="2000"/>
              <a:t>s </a:t>
            </a:r>
            <a:r>
              <a:rPr lang="en-US"/>
              <a:t>of ru (Cont..)</a:t>
            </a:r>
            <a:endParaRPr lang="en-IN" dirty="0"/>
          </a:p>
        </p:txBody>
      </p:sp>
    </p:spTree>
    <p:extLst>
      <p:ext uri="{BB962C8B-B14F-4D97-AF65-F5344CB8AC3E}">
        <p14:creationId xmlns:p14="http://schemas.microsoft.com/office/powerpoint/2010/main" val="37974972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921DC41-636A-FE1D-AA56-60D44D458D4F}"/>
              </a:ext>
            </a:extLst>
          </p:cNvPr>
          <p:cNvSpPr txBox="1"/>
          <p:nvPr/>
        </p:nvSpPr>
        <p:spPr>
          <a:xfrm>
            <a:off x="821093" y="1446245"/>
            <a:ext cx="9843796" cy="2585323"/>
          </a:xfrm>
          <a:prstGeom prst="rect">
            <a:avLst/>
          </a:prstGeom>
          <a:noFill/>
        </p:spPr>
        <p:txBody>
          <a:bodyPr wrap="square">
            <a:spAutoFit/>
          </a:bodyPr>
          <a:lstStyle/>
          <a:p>
            <a:pPr algn="l"/>
            <a:endParaRPr lang="en-IN" sz="1800" b="0" i="0" u="none" strike="noStrike" baseline="0" dirty="0">
              <a:latin typeface="DejaVuSerif"/>
            </a:endParaRPr>
          </a:p>
          <a:p>
            <a:pPr algn="l"/>
            <a:r>
              <a:rPr lang="en-GB" sz="1800" b="0" i="0" u="none" strike="noStrike" baseline="0" dirty="0">
                <a:latin typeface="DejaVuSerif"/>
              </a:rPr>
              <a:t>This case was re-opened for the reason that the </a:t>
            </a:r>
            <a:r>
              <a:rPr lang="en-GB" sz="1800" b="0" i="0" u="none" strike="noStrike" baseline="0" dirty="0" err="1">
                <a:latin typeface="DejaVuSerif"/>
              </a:rPr>
              <a:t>assessee</a:t>
            </a:r>
            <a:r>
              <a:rPr lang="en-GB" sz="1800" b="0" i="0" u="none" strike="noStrike" baseline="0" dirty="0">
                <a:latin typeface="DejaVuSerif"/>
              </a:rPr>
              <a:t> had made property transaction of Rs.2,90,45,000/- and had not filed return. AU proposed assessment u/s.144 adding the said amount of Rs.2,90,45,000/- u/s.69 being unexplained investment. During review it was noticed stamp duty and registration charges were not found to have been included.AU was suggested to add it u/s69 as the same also </a:t>
            </a:r>
            <a:r>
              <a:rPr lang="en-IN" sz="1800" b="0" i="0" u="none" strike="noStrike" baseline="0" dirty="0">
                <a:latin typeface="DejaVuSerif"/>
              </a:rPr>
              <a:t>remained unexplained.</a:t>
            </a:r>
          </a:p>
          <a:p>
            <a:pPr algn="l"/>
            <a:endParaRPr lang="en-GB" sz="1800" b="0" i="0" u="none" strike="noStrike" baseline="0" dirty="0">
              <a:latin typeface="DejaVuSerif"/>
            </a:endParaRPr>
          </a:p>
          <a:p>
            <a:pPr algn="l"/>
            <a:r>
              <a:rPr lang="en-GB" sz="1800" b="0" i="0" u="none" strike="noStrike" baseline="0" dirty="0">
                <a:latin typeface="DejaVuSerif"/>
              </a:rPr>
              <a:t>AU accepted suggestion given by RU and assessment order was modified by adding stamp duty and registration charges of Rs.12,44,662/- also.</a:t>
            </a:r>
          </a:p>
        </p:txBody>
      </p:sp>
      <p:sp>
        <p:nvSpPr>
          <p:cNvPr id="2" name="Title 1">
            <a:extLst>
              <a:ext uri="{FF2B5EF4-FFF2-40B4-BE49-F238E27FC236}">
                <a16:creationId xmlns:a16="http://schemas.microsoft.com/office/drawing/2014/main" id="{8DF78457-FA93-26F0-A6A3-D7479CFC92FF}"/>
              </a:ext>
            </a:extLst>
          </p:cNvPr>
          <p:cNvSpPr txBox="1">
            <a:spLocks/>
          </p:cNvSpPr>
          <p:nvPr/>
        </p:nvSpPr>
        <p:spPr>
          <a:xfrm>
            <a:off x="1178629" y="543632"/>
            <a:ext cx="9605635" cy="1059305"/>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a:t>Some Cases reported by Ao</a:t>
            </a:r>
            <a:r>
              <a:rPr lang="en-US" sz="2000"/>
              <a:t>s </a:t>
            </a:r>
            <a:r>
              <a:rPr lang="en-US"/>
              <a:t>of ru (Cont..)</a:t>
            </a:r>
            <a:endParaRPr lang="en-IN" dirty="0"/>
          </a:p>
        </p:txBody>
      </p:sp>
    </p:spTree>
    <p:extLst>
      <p:ext uri="{BB962C8B-B14F-4D97-AF65-F5344CB8AC3E}">
        <p14:creationId xmlns:p14="http://schemas.microsoft.com/office/powerpoint/2010/main" val="3119109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A7524-1A38-E44E-32AA-BCDBDCF828DF}"/>
              </a:ext>
            </a:extLst>
          </p:cNvPr>
          <p:cNvSpPr>
            <a:spLocks noGrp="1"/>
          </p:cNvSpPr>
          <p:nvPr>
            <p:ph type="title"/>
          </p:nvPr>
        </p:nvSpPr>
        <p:spPr/>
        <p:txBody>
          <a:bodyPr/>
          <a:lstStyle/>
          <a:p>
            <a:r>
              <a:rPr lang="en-IN" b="1" dirty="0">
                <a:solidFill>
                  <a:schemeClr val="accent2">
                    <a:lumMod val="75000"/>
                  </a:schemeClr>
                </a:solidFill>
              </a:rPr>
              <a:t>Function of the review unit (</a:t>
            </a:r>
            <a:r>
              <a:rPr lang="en-IN" b="1" dirty="0" err="1">
                <a:solidFill>
                  <a:schemeClr val="accent2">
                    <a:lumMod val="75000"/>
                  </a:schemeClr>
                </a:solidFill>
              </a:rPr>
              <a:t>ru</a:t>
            </a:r>
            <a:r>
              <a:rPr lang="en-IN" b="1" dirty="0">
                <a:solidFill>
                  <a:schemeClr val="accent2">
                    <a:lumMod val="75000"/>
                  </a:schemeClr>
                </a:solidFill>
              </a:rPr>
              <a:t>)</a:t>
            </a:r>
          </a:p>
        </p:txBody>
      </p:sp>
      <p:sp>
        <p:nvSpPr>
          <p:cNvPr id="3" name="Content Placeholder 2">
            <a:extLst>
              <a:ext uri="{FF2B5EF4-FFF2-40B4-BE49-F238E27FC236}">
                <a16:creationId xmlns:a16="http://schemas.microsoft.com/office/drawing/2014/main" id="{9F8B61E7-86C5-23BC-3D35-8C090AFC39DF}"/>
              </a:ext>
            </a:extLst>
          </p:cNvPr>
          <p:cNvSpPr>
            <a:spLocks noGrp="1"/>
          </p:cNvSpPr>
          <p:nvPr>
            <p:ph idx="1"/>
          </p:nvPr>
        </p:nvSpPr>
        <p:spPr/>
        <p:txBody>
          <a:bodyPr>
            <a:normAutofit/>
          </a:bodyPr>
          <a:lstStyle/>
          <a:p>
            <a:pPr algn="just"/>
            <a:endParaRPr lang="en-IN" dirty="0"/>
          </a:p>
          <a:p>
            <a:pPr algn="just"/>
            <a:r>
              <a:rPr lang="en-IN" dirty="0"/>
              <a:t>The Review Unit is expected to review the ILDP (Income or Loss Determination Proposal) prepared by the AU. The RU also reviews Draft Penalty Orders (in existing circumstances) proposed by the AU, which are assigned to it by the </a:t>
            </a:r>
            <a:r>
              <a:rPr lang="en-IN" dirty="0" err="1"/>
              <a:t>NaFAC</a:t>
            </a:r>
            <a:r>
              <a:rPr lang="en-IN" dirty="0"/>
              <a:t>. </a:t>
            </a:r>
          </a:p>
          <a:p>
            <a:pPr marL="0" indent="0" algn="just">
              <a:buNone/>
            </a:pPr>
            <a:endParaRPr lang="en-IN" dirty="0"/>
          </a:p>
          <a:p>
            <a:pPr algn="just"/>
            <a:r>
              <a:rPr lang="en-IN" dirty="0"/>
              <a:t>The Review Unit (RU) acts as a pre-audit before finalization of assessment/penalty proceedings by the AU. </a:t>
            </a:r>
          </a:p>
        </p:txBody>
      </p:sp>
      <p:sp>
        <p:nvSpPr>
          <p:cNvPr id="6" name="Slide Number Placeholder 5"/>
          <p:cNvSpPr>
            <a:spLocks noGrp="1"/>
          </p:cNvSpPr>
          <p:nvPr>
            <p:ph type="sldNum" sz="quarter" idx="12"/>
          </p:nvPr>
        </p:nvSpPr>
        <p:spPr>
          <a:xfrm>
            <a:off x="11380981" y="5590780"/>
            <a:ext cx="811019" cy="503578"/>
          </a:xfrm>
        </p:spPr>
        <p:txBody>
          <a:bodyPr/>
          <a:lstStyle/>
          <a:p>
            <a:fld id="{637128C9-88CF-4E9D-B071-C05ABA9EA764}" type="slidenum">
              <a:rPr lang="en-IN" smtClean="0">
                <a:solidFill>
                  <a:schemeClr val="bg2">
                    <a:lumMod val="50000"/>
                  </a:schemeClr>
                </a:solidFill>
              </a:rPr>
              <a:t>5</a:t>
            </a:fld>
            <a:endParaRPr lang="en-IN" dirty="0">
              <a:solidFill>
                <a:schemeClr val="bg2">
                  <a:lumMod val="50000"/>
                </a:schemeClr>
              </a:solidFill>
            </a:endParaRPr>
          </a:p>
        </p:txBody>
      </p:sp>
    </p:spTree>
    <p:extLst>
      <p:ext uri="{BB962C8B-B14F-4D97-AF65-F5344CB8AC3E}">
        <p14:creationId xmlns:p14="http://schemas.microsoft.com/office/powerpoint/2010/main" val="37314917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07853DA-600F-B540-DF40-195F00385948}"/>
              </a:ext>
            </a:extLst>
          </p:cNvPr>
          <p:cNvSpPr txBox="1"/>
          <p:nvPr/>
        </p:nvSpPr>
        <p:spPr>
          <a:xfrm>
            <a:off x="842865" y="1427584"/>
            <a:ext cx="10506270" cy="2308324"/>
          </a:xfrm>
          <a:prstGeom prst="rect">
            <a:avLst/>
          </a:prstGeom>
          <a:noFill/>
        </p:spPr>
        <p:txBody>
          <a:bodyPr wrap="square">
            <a:spAutoFit/>
          </a:bodyPr>
          <a:lstStyle/>
          <a:p>
            <a:pPr algn="l"/>
            <a:endParaRPr lang="en-IN" sz="1800" b="0" i="0" u="none" strike="noStrike" baseline="0" dirty="0">
              <a:latin typeface="DejaVuSerif"/>
            </a:endParaRPr>
          </a:p>
          <a:p>
            <a:pPr algn="l"/>
            <a:r>
              <a:rPr lang="en-GB" sz="1800" b="0" i="0" u="none" strike="noStrike" baseline="0" dirty="0">
                <a:latin typeface="DejaVuSerif"/>
              </a:rPr>
              <a:t>During review, it was observed that as per sale deed, Flat No.1201 was purchased jointly by the </a:t>
            </a:r>
            <a:r>
              <a:rPr lang="en-GB" sz="1800" b="0" i="0" u="none" strike="noStrike" baseline="0" dirty="0" err="1">
                <a:latin typeface="DejaVuSerif"/>
              </a:rPr>
              <a:t>assessee</a:t>
            </a:r>
            <a:r>
              <a:rPr lang="en-GB" sz="1800" b="0" i="0" u="none" strike="noStrike" baseline="0" dirty="0">
                <a:latin typeface="DejaVuSerif"/>
              </a:rPr>
              <a:t> and son and Flat No.1202 was purchased jointly by the (</a:t>
            </a:r>
            <a:r>
              <a:rPr lang="en-GB" sz="1800" b="0" i="0" u="none" strike="noStrike" baseline="0" dirty="0" err="1">
                <a:latin typeface="DejaVuSerif"/>
              </a:rPr>
              <a:t>assessee</a:t>
            </a:r>
            <a:r>
              <a:rPr lang="en-GB" sz="1800" b="0" i="0" u="none" strike="noStrike" baseline="0" dirty="0">
                <a:latin typeface="DejaVuSerif"/>
              </a:rPr>
              <a:t>) and husband but in the ILDP AU had proposed to add the entire investment in the hands of the </a:t>
            </a:r>
            <a:r>
              <a:rPr lang="en-GB" sz="1800" b="0" i="0" u="none" strike="noStrike" baseline="0" dirty="0" err="1">
                <a:latin typeface="DejaVuSerif"/>
              </a:rPr>
              <a:t>assessee</a:t>
            </a:r>
            <a:r>
              <a:rPr lang="en-GB" sz="1800" b="0" i="0" u="none" strike="noStrike" baseline="0" dirty="0">
                <a:latin typeface="DejaVuSerif"/>
              </a:rPr>
              <a:t>. It was suggested to AU to verify whether the entire investment of Rs.1,77,00,000/- was to be added in the hands of the </a:t>
            </a:r>
            <a:r>
              <a:rPr lang="en-GB" sz="1800" b="0" i="0" u="none" strike="noStrike" baseline="0" dirty="0" err="1">
                <a:latin typeface="DejaVuSerif"/>
              </a:rPr>
              <a:t>assessee</a:t>
            </a:r>
            <a:r>
              <a:rPr lang="en-GB" sz="1800" b="0" i="0" u="none" strike="noStrike" baseline="0" dirty="0">
                <a:latin typeface="DejaVuSerif"/>
              </a:rPr>
              <a:t> or only </a:t>
            </a:r>
            <a:r>
              <a:rPr lang="en-GB" sz="1800" b="0" i="0" u="none" strike="noStrike" baseline="0" dirty="0" err="1">
                <a:latin typeface="DejaVuSerif"/>
              </a:rPr>
              <a:t>assessee’s</a:t>
            </a:r>
            <a:r>
              <a:rPr lang="en-GB" sz="1800" b="0" i="0" u="none" strike="noStrike" baseline="0" dirty="0">
                <a:latin typeface="DejaVuSerif"/>
              </a:rPr>
              <a:t> share of investment was to be added. On receipt of RR, AU re-verified the facts and revised the assessment order adding only 50% share in investment i.e. Rs.88,55,000/- in the hands of the </a:t>
            </a:r>
            <a:r>
              <a:rPr lang="en-GB" sz="1800" b="0" i="0" u="none" strike="noStrike" baseline="0" dirty="0" err="1">
                <a:latin typeface="DejaVuSerif"/>
              </a:rPr>
              <a:t>assessee</a:t>
            </a:r>
            <a:r>
              <a:rPr lang="en-GB" sz="1800" b="0" i="0" u="none" strike="noStrike" baseline="0" dirty="0">
                <a:latin typeface="DejaVuSerif"/>
              </a:rPr>
              <a:t> as against Rs.1,77,00,000/- proposed in the ILDP.</a:t>
            </a:r>
            <a:endParaRPr lang="en-IN" dirty="0"/>
          </a:p>
        </p:txBody>
      </p:sp>
      <p:sp>
        <p:nvSpPr>
          <p:cNvPr id="2" name="Title 1">
            <a:extLst>
              <a:ext uri="{FF2B5EF4-FFF2-40B4-BE49-F238E27FC236}">
                <a16:creationId xmlns:a16="http://schemas.microsoft.com/office/drawing/2014/main" id="{8663EB06-F57D-85F6-9CA7-D4506BE74DE5}"/>
              </a:ext>
            </a:extLst>
          </p:cNvPr>
          <p:cNvSpPr txBox="1">
            <a:spLocks/>
          </p:cNvSpPr>
          <p:nvPr/>
        </p:nvSpPr>
        <p:spPr>
          <a:xfrm>
            <a:off x="1551853" y="552963"/>
            <a:ext cx="9605635" cy="1059305"/>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a:t>Some Cases reported by Ao</a:t>
            </a:r>
            <a:r>
              <a:rPr lang="en-US" sz="2000"/>
              <a:t>s </a:t>
            </a:r>
            <a:r>
              <a:rPr lang="en-US"/>
              <a:t>of ru (Cont..)</a:t>
            </a:r>
            <a:endParaRPr lang="en-IN" dirty="0"/>
          </a:p>
        </p:txBody>
      </p:sp>
    </p:spTree>
    <p:extLst>
      <p:ext uri="{BB962C8B-B14F-4D97-AF65-F5344CB8AC3E}">
        <p14:creationId xmlns:p14="http://schemas.microsoft.com/office/powerpoint/2010/main" val="31988768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61DC8DF-A7EC-0D09-0B11-C94E14FEE811}"/>
              </a:ext>
            </a:extLst>
          </p:cNvPr>
          <p:cNvSpPr txBox="1"/>
          <p:nvPr/>
        </p:nvSpPr>
        <p:spPr>
          <a:xfrm>
            <a:off x="590938" y="1296955"/>
            <a:ext cx="11010123" cy="2308324"/>
          </a:xfrm>
          <a:prstGeom prst="rect">
            <a:avLst/>
          </a:prstGeom>
          <a:noFill/>
        </p:spPr>
        <p:txBody>
          <a:bodyPr wrap="square">
            <a:spAutoFit/>
          </a:bodyPr>
          <a:lstStyle/>
          <a:p>
            <a:pPr algn="l"/>
            <a:endParaRPr lang="en-GB" sz="1800" b="0" i="0" u="none" strike="noStrike" baseline="0" dirty="0">
              <a:latin typeface="DejaVuSerif"/>
            </a:endParaRPr>
          </a:p>
          <a:p>
            <a:pPr algn="l"/>
            <a:r>
              <a:rPr lang="en-GB" sz="1800" b="0" i="0" u="none" strike="noStrike" baseline="0" dirty="0">
                <a:latin typeface="DejaVuSerif"/>
              </a:rPr>
              <a:t>In the ILDP, AU proposed to add only Rs.6,65,41,405/- being cash deposits whereas as per bank statement there were credit entries other than cash deposits to the tune of Rs.16,95,55,312/-.</a:t>
            </a:r>
          </a:p>
          <a:p>
            <a:pPr algn="l"/>
            <a:endParaRPr lang="en-GB" sz="1800" b="0" i="0" u="none" strike="noStrike" baseline="0" dirty="0">
              <a:latin typeface="DejaVuSerif"/>
            </a:endParaRPr>
          </a:p>
          <a:p>
            <a:pPr algn="l"/>
            <a:r>
              <a:rPr lang="en-GB" sz="1800" b="0" i="0" u="none" strike="noStrike" baseline="0" dirty="0">
                <a:latin typeface="DejaVuSerif"/>
              </a:rPr>
              <a:t>As the </a:t>
            </a:r>
            <a:r>
              <a:rPr lang="en-GB" sz="1800" b="0" i="0" u="none" strike="noStrike" baseline="0" dirty="0" err="1">
                <a:latin typeface="DejaVuSerif"/>
              </a:rPr>
              <a:t>assessee</a:t>
            </a:r>
            <a:r>
              <a:rPr lang="en-GB" sz="1800" b="0" i="0" u="none" strike="noStrike" baseline="0" dirty="0">
                <a:latin typeface="DejaVuSerif"/>
              </a:rPr>
              <a:t> neither filed any return nor given any explanation regarding the source of balance credits in the bank account, it was suggested that besides cash deposit, other credits should also be added u/s.69A.</a:t>
            </a:r>
          </a:p>
          <a:p>
            <a:pPr algn="l"/>
            <a:endParaRPr lang="en-GB" sz="1800" b="0" i="0" u="none" strike="noStrike" baseline="0" dirty="0">
              <a:latin typeface="DejaVuSerif"/>
            </a:endParaRPr>
          </a:p>
          <a:p>
            <a:pPr algn="l"/>
            <a:r>
              <a:rPr lang="en-GB" sz="1800" b="0" i="0" u="none" strike="noStrike" baseline="0" dirty="0">
                <a:latin typeface="DejaVuSerif"/>
              </a:rPr>
              <a:t>AU enhanced the assessment by Rs.16,95,55,312/- as a result of RR.</a:t>
            </a:r>
            <a:endParaRPr lang="en-IN" dirty="0"/>
          </a:p>
        </p:txBody>
      </p:sp>
      <p:sp>
        <p:nvSpPr>
          <p:cNvPr id="2" name="Title 1">
            <a:extLst>
              <a:ext uri="{FF2B5EF4-FFF2-40B4-BE49-F238E27FC236}">
                <a16:creationId xmlns:a16="http://schemas.microsoft.com/office/drawing/2014/main" id="{9FC98B3A-6E73-62AC-827E-372C63D82DE3}"/>
              </a:ext>
            </a:extLst>
          </p:cNvPr>
          <p:cNvSpPr txBox="1">
            <a:spLocks/>
          </p:cNvSpPr>
          <p:nvPr/>
        </p:nvSpPr>
        <p:spPr>
          <a:xfrm>
            <a:off x="1449217" y="590285"/>
            <a:ext cx="9605635" cy="1059305"/>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a:t>Some Cases reported by Ao</a:t>
            </a:r>
            <a:r>
              <a:rPr lang="en-US" sz="2000"/>
              <a:t>s </a:t>
            </a:r>
            <a:r>
              <a:rPr lang="en-US"/>
              <a:t>of ru (Cont..)</a:t>
            </a:r>
            <a:endParaRPr lang="en-IN" dirty="0"/>
          </a:p>
        </p:txBody>
      </p:sp>
    </p:spTree>
    <p:extLst>
      <p:ext uri="{BB962C8B-B14F-4D97-AF65-F5344CB8AC3E}">
        <p14:creationId xmlns:p14="http://schemas.microsoft.com/office/powerpoint/2010/main" val="3406230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945BD2C-65B6-F265-24FD-7A7185013AD6}"/>
              </a:ext>
            </a:extLst>
          </p:cNvPr>
          <p:cNvSpPr txBox="1"/>
          <p:nvPr/>
        </p:nvSpPr>
        <p:spPr>
          <a:xfrm>
            <a:off x="438539" y="1082351"/>
            <a:ext cx="11457992" cy="4247317"/>
          </a:xfrm>
          <a:prstGeom prst="rect">
            <a:avLst/>
          </a:prstGeom>
          <a:noFill/>
        </p:spPr>
        <p:txBody>
          <a:bodyPr wrap="square">
            <a:spAutoFit/>
          </a:bodyPr>
          <a:lstStyle/>
          <a:p>
            <a:pPr algn="l"/>
            <a:endParaRPr lang="pl-PL" sz="1800" b="0" i="0" u="none" strike="noStrike" baseline="0" dirty="0">
              <a:latin typeface="DejaVuSerif"/>
            </a:endParaRPr>
          </a:p>
          <a:p>
            <a:pPr algn="l"/>
            <a:r>
              <a:rPr lang="en-GB" sz="1800" b="0" i="0" u="none" strike="noStrike" baseline="0" dirty="0">
                <a:latin typeface="DejaVuSerif"/>
              </a:rPr>
              <a:t>In this case the </a:t>
            </a:r>
            <a:r>
              <a:rPr lang="en-GB" sz="1800" b="0" i="0" u="none" strike="noStrike" baseline="0" dirty="0" err="1">
                <a:latin typeface="DejaVuSerif"/>
              </a:rPr>
              <a:t>assessee</a:t>
            </a:r>
            <a:r>
              <a:rPr lang="en-GB" sz="1800" b="0" i="0" u="none" strike="noStrike" baseline="0" dirty="0">
                <a:latin typeface="DejaVuSerif"/>
              </a:rPr>
              <a:t> had filed its return of income for A.Y.2020-21 at Rs. 22,87,736/-/-</a:t>
            </a:r>
          </a:p>
          <a:p>
            <a:pPr algn="l"/>
            <a:r>
              <a:rPr lang="en-GB" sz="1800" b="0" i="0" u="none" strike="noStrike" baseline="0" dirty="0">
                <a:latin typeface="DejaVuSerif"/>
              </a:rPr>
              <a:t>The case was selected for complete scrutiny on the following issues:</a:t>
            </a:r>
          </a:p>
          <a:p>
            <a:pPr algn="l"/>
            <a:r>
              <a:rPr lang="en-GB" sz="1800" b="0" i="0" u="none" strike="noStrike" baseline="0" dirty="0">
                <a:latin typeface="DejaVuSerif"/>
              </a:rPr>
              <a:t>Taxable income shown in revised return was less than the taxable income shown in the Original return and large refund had been claimed (Non business ITR)</a:t>
            </a:r>
          </a:p>
          <a:p>
            <a:pPr algn="l"/>
            <a:r>
              <a:rPr lang="en-GB" dirty="0">
                <a:latin typeface="DejaVuSerif"/>
              </a:rPr>
              <a:t>a</a:t>
            </a:r>
            <a:r>
              <a:rPr lang="en-GB" sz="1800" b="0" i="0" u="none" strike="noStrike" baseline="0" dirty="0">
                <a:latin typeface="DejaVuSerif"/>
              </a:rPr>
              <a:t>. Salary income shown under TDS schedule of ITR was higher than the salary income shown under </a:t>
            </a:r>
            <a:r>
              <a:rPr lang="en-IN" sz="1800" b="0" i="0" u="none" strike="noStrike" baseline="0" dirty="0">
                <a:latin typeface="DejaVuSerif"/>
              </a:rPr>
              <a:t>Part B-TI. </a:t>
            </a:r>
            <a:r>
              <a:rPr lang="en-GB" sz="1800" b="0" i="0" u="none" strike="noStrike" baseline="0" dirty="0">
                <a:latin typeface="DejaVuSerif"/>
              </a:rPr>
              <a:t>Salary income shown in ITR was less than the salary income as per 26 AS.</a:t>
            </a:r>
          </a:p>
          <a:p>
            <a:pPr algn="l"/>
            <a:endParaRPr lang="en-IN" sz="1800" b="0" i="0" u="none" strike="noStrike" baseline="0" dirty="0">
              <a:latin typeface="DejaVuSerif"/>
            </a:endParaRPr>
          </a:p>
          <a:p>
            <a:pPr algn="l"/>
            <a:r>
              <a:rPr lang="en-IN" sz="1800" b="0" i="0" u="none" strike="noStrike" baseline="0" dirty="0">
                <a:latin typeface="DejaVuSerif"/>
              </a:rPr>
              <a:t>Observation/Suggestion of Review</a:t>
            </a:r>
          </a:p>
          <a:p>
            <a:pPr algn="l"/>
            <a:r>
              <a:rPr lang="en-GB" sz="1800" b="0" i="0" u="none" strike="noStrike" baseline="0" dirty="0">
                <a:latin typeface="DejaVuSerif"/>
              </a:rPr>
              <a:t>It was seen as per available reply that the </a:t>
            </a:r>
            <a:r>
              <a:rPr lang="en-GB" sz="1800" b="0" i="0" u="none" strike="noStrike" baseline="0" dirty="0" err="1">
                <a:latin typeface="DejaVuSerif"/>
              </a:rPr>
              <a:t>assessee</a:t>
            </a:r>
            <a:r>
              <a:rPr lang="en-GB" sz="1800" b="0" i="0" u="none" strike="noStrike" baseline="0" dirty="0">
                <a:latin typeface="DejaVuSerif"/>
              </a:rPr>
              <a:t> did not fulfil all the conditions of section</a:t>
            </a:r>
          </a:p>
          <a:p>
            <a:pPr algn="l"/>
            <a:r>
              <a:rPr lang="en-GB" sz="1800" b="0" i="0" u="none" strike="noStrike" baseline="0" dirty="0">
                <a:latin typeface="DejaVuSerif"/>
              </a:rPr>
              <a:t>10(10AA) and section 10(10B) of the Act. Hence the AO, AU was suggested to restrict the</a:t>
            </a:r>
          </a:p>
          <a:p>
            <a:pPr algn="l"/>
            <a:r>
              <a:rPr lang="en-GB" sz="1800" b="0" i="0" u="none" strike="noStrike" baseline="0" dirty="0">
                <a:latin typeface="DejaVuSerif"/>
              </a:rPr>
              <a:t>allowances u/s 10(10AA) and 10(10B) as per provisions of the </a:t>
            </a:r>
            <a:r>
              <a:rPr lang="en-GB" sz="1800" b="0" i="0" u="none" strike="noStrike" baseline="0" dirty="0" err="1">
                <a:latin typeface="DejaVuSerif"/>
              </a:rPr>
              <a:t>I.T.Act</a:t>
            </a:r>
            <a:r>
              <a:rPr lang="en-GB" sz="1800" b="0" i="0" u="none" strike="noStrike" baseline="0" dirty="0">
                <a:latin typeface="DejaVuSerif"/>
              </a:rPr>
              <a:t>.</a:t>
            </a:r>
          </a:p>
          <a:p>
            <a:pPr algn="l"/>
            <a:r>
              <a:rPr lang="en-GB" sz="1800" b="0" i="0" u="none" strike="noStrike" baseline="0" dirty="0">
                <a:latin typeface="DejaVuSerif"/>
              </a:rPr>
              <a:t>Action taken by the AU in consequent to Review Report</a:t>
            </a:r>
          </a:p>
          <a:p>
            <a:pPr algn="l"/>
            <a:r>
              <a:rPr lang="en-GB" sz="1800" b="0" i="0" u="none" strike="noStrike" baseline="0" dirty="0">
                <a:latin typeface="DejaVuSerif"/>
              </a:rPr>
              <a:t>On receipt of review report, the AO, AU verified the conditions of Sec. 10(10AA) and Sec.10 (10B) and accordingly addition of Rs. 9,00,000/-was made by the AO, AU in final assessment order.</a:t>
            </a:r>
            <a:endParaRPr lang="en-IN" dirty="0"/>
          </a:p>
        </p:txBody>
      </p:sp>
      <p:sp>
        <p:nvSpPr>
          <p:cNvPr id="2" name="Title 1">
            <a:extLst>
              <a:ext uri="{FF2B5EF4-FFF2-40B4-BE49-F238E27FC236}">
                <a16:creationId xmlns:a16="http://schemas.microsoft.com/office/drawing/2014/main" id="{7F2E5B43-19C3-1D31-C45D-3E12EA4F6348}"/>
              </a:ext>
            </a:extLst>
          </p:cNvPr>
          <p:cNvSpPr txBox="1">
            <a:spLocks/>
          </p:cNvSpPr>
          <p:nvPr/>
        </p:nvSpPr>
        <p:spPr>
          <a:xfrm>
            <a:off x="1430556" y="469027"/>
            <a:ext cx="9605635" cy="1059305"/>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a:t>Some Cases reported by Ao</a:t>
            </a:r>
            <a:r>
              <a:rPr lang="en-US" sz="2000"/>
              <a:t>s </a:t>
            </a:r>
            <a:r>
              <a:rPr lang="en-US"/>
              <a:t>of ru (Cont..)</a:t>
            </a:r>
            <a:endParaRPr lang="en-IN" dirty="0"/>
          </a:p>
        </p:txBody>
      </p:sp>
    </p:spTree>
    <p:extLst>
      <p:ext uri="{BB962C8B-B14F-4D97-AF65-F5344CB8AC3E}">
        <p14:creationId xmlns:p14="http://schemas.microsoft.com/office/powerpoint/2010/main" val="30815230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FF5162-E6E7-2708-2DB1-B673CDF40BB3}"/>
              </a:ext>
            </a:extLst>
          </p:cNvPr>
          <p:cNvSpPr txBox="1"/>
          <p:nvPr/>
        </p:nvSpPr>
        <p:spPr>
          <a:xfrm>
            <a:off x="287694" y="1418253"/>
            <a:ext cx="11616612" cy="3139321"/>
          </a:xfrm>
          <a:prstGeom prst="rect">
            <a:avLst/>
          </a:prstGeom>
          <a:noFill/>
        </p:spPr>
        <p:txBody>
          <a:bodyPr wrap="square">
            <a:spAutoFit/>
          </a:bodyPr>
          <a:lstStyle/>
          <a:p>
            <a:pPr algn="l"/>
            <a:endParaRPr lang="en-IN" sz="1800" b="0" i="0" u="none" strike="noStrike" baseline="0" dirty="0">
              <a:latin typeface="DejaVuSerif"/>
            </a:endParaRPr>
          </a:p>
          <a:p>
            <a:pPr algn="l"/>
            <a:r>
              <a:rPr lang="en-GB" sz="1800" b="0" i="0" u="none" strike="noStrike" baseline="0" dirty="0">
                <a:latin typeface="DejaVuSerif"/>
              </a:rPr>
              <a:t>In this case, the </a:t>
            </a:r>
            <a:r>
              <a:rPr lang="en-GB" sz="1800" b="0" i="0" u="none" strike="noStrike" baseline="0" dirty="0" err="1">
                <a:latin typeface="DejaVuSerif"/>
              </a:rPr>
              <a:t>assessee</a:t>
            </a:r>
            <a:r>
              <a:rPr lang="en-GB" sz="1800" b="0" i="0" u="none" strike="noStrike" baseline="0" dirty="0">
                <a:latin typeface="DejaVuSerif"/>
              </a:rPr>
              <a:t> , had filed its return of income for the Assessment Year 2018- 19 declaring total income at Rs. 4,90,37,030/-. As per information, the </a:t>
            </a:r>
            <a:r>
              <a:rPr lang="en-GB" sz="1800" b="0" i="0" u="none" strike="noStrike" baseline="0" dirty="0" err="1">
                <a:latin typeface="DejaVuSerif"/>
              </a:rPr>
              <a:t>assessee</a:t>
            </a:r>
            <a:r>
              <a:rPr lang="en-GB" sz="1800" b="0" i="0" u="none" strike="noStrike" baseline="0" dirty="0">
                <a:latin typeface="DejaVuSerif"/>
              </a:rPr>
              <a:t> had made bogus purchases from a Trader which was involved in the activity of bogus purchase, sale and fake invoices. The AO made addition of Rs.42,96,000/- on account of bogus purchases and added to the income of the </a:t>
            </a:r>
            <a:r>
              <a:rPr lang="en-GB" sz="1800" b="0" i="0" u="none" strike="noStrike" baseline="0" dirty="0" err="1">
                <a:latin typeface="DejaVuSerif"/>
              </a:rPr>
              <a:t>assessee</a:t>
            </a:r>
            <a:r>
              <a:rPr lang="en-GB" sz="1800" b="0" i="0" u="none" strike="noStrike" baseline="0" dirty="0">
                <a:latin typeface="DejaVuSerif"/>
              </a:rPr>
              <a:t>.</a:t>
            </a:r>
          </a:p>
          <a:p>
            <a:pPr algn="l"/>
            <a:endParaRPr lang="en-GB" sz="1800" b="0" i="0" u="none" strike="noStrike" baseline="0" dirty="0">
              <a:latin typeface="DejaVuSerif"/>
            </a:endParaRPr>
          </a:p>
          <a:p>
            <a:pPr algn="l"/>
            <a:r>
              <a:rPr lang="en-GB" sz="1800" b="0" i="0" u="none" strike="noStrike" baseline="0" dirty="0">
                <a:latin typeface="DejaVuSerif"/>
              </a:rPr>
              <a:t>It was seen from the ledger of the </a:t>
            </a:r>
            <a:r>
              <a:rPr lang="en-GB" sz="1800" b="0" i="0" u="none" strike="noStrike" baseline="0" dirty="0" err="1">
                <a:latin typeface="DejaVuSerif"/>
              </a:rPr>
              <a:t>assessee</a:t>
            </a:r>
            <a:r>
              <a:rPr lang="en-GB" sz="1800" b="0" i="0" u="none" strike="noStrike" baseline="0" dirty="0">
                <a:latin typeface="DejaVuSerif"/>
              </a:rPr>
              <a:t> that the </a:t>
            </a:r>
            <a:r>
              <a:rPr lang="en-GB" sz="1800" b="0" i="0" u="none" strike="noStrike" baseline="0" dirty="0" err="1">
                <a:latin typeface="DejaVuSerif"/>
              </a:rPr>
              <a:t>assessee</a:t>
            </a:r>
            <a:r>
              <a:rPr lang="en-GB" sz="1800" b="0" i="0" u="none" strike="noStrike" baseline="0" dirty="0">
                <a:latin typeface="DejaVuSerif"/>
              </a:rPr>
              <a:t> had claimed bogus purchases from the said Trader amounting to Rs.55,00,032/- . The AO, AU was suggested to verify the ledger of the </a:t>
            </a:r>
            <a:r>
              <a:rPr lang="en-GB" sz="1800" b="0" i="0" u="none" strike="noStrike" baseline="0" dirty="0" err="1">
                <a:latin typeface="DejaVuSerif"/>
              </a:rPr>
              <a:t>assessee</a:t>
            </a:r>
            <a:r>
              <a:rPr lang="en-GB" sz="1800" b="0" i="0" u="none" strike="noStrike" baseline="0" dirty="0">
                <a:latin typeface="DejaVuSerif"/>
              </a:rPr>
              <a:t> and assess accordingly.</a:t>
            </a:r>
          </a:p>
          <a:p>
            <a:pPr algn="l"/>
            <a:r>
              <a:rPr lang="en-GB" sz="1800" b="0" i="0" u="none" strike="noStrike" baseline="0" dirty="0">
                <a:latin typeface="DejaVuSerif"/>
              </a:rPr>
              <a:t>On receipt of review report, the AO, after enquiry ,transaction of Rs. 55,00,032/- was treated as non-genuine, and therefore brought to tax u/s 69C </a:t>
            </a:r>
            <a:r>
              <a:rPr lang="en-GB" sz="1800" b="0" i="0" u="none" strike="noStrike" baseline="0" dirty="0" err="1">
                <a:latin typeface="DejaVuSerif"/>
              </a:rPr>
              <a:t>rws</a:t>
            </a:r>
            <a:r>
              <a:rPr lang="en-GB" sz="1800" b="0" i="0" u="none" strike="noStrike" baseline="0" dirty="0">
                <a:latin typeface="DejaVuSerif"/>
              </a:rPr>
              <a:t> 115BBE of </a:t>
            </a:r>
            <a:r>
              <a:rPr lang="en-GB" sz="1800" b="0" i="0" u="none" strike="noStrike" baseline="0" dirty="0" err="1">
                <a:latin typeface="DejaVuSerif"/>
              </a:rPr>
              <a:t>of</a:t>
            </a:r>
            <a:r>
              <a:rPr lang="en-GB" sz="1800" b="0" i="0" u="none" strike="noStrike" baseline="0" dirty="0">
                <a:latin typeface="DejaVuSerif"/>
              </a:rPr>
              <a:t> the Act. The same was treated as bogus purchases by the AO, AU in final assessment order.</a:t>
            </a:r>
            <a:endParaRPr lang="en-IN" dirty="0"/>
          </a:p>
        </p:txBody>
      </p:sp>
      <p:sp>
        <p:nvSpPr>
          <p:cNvPr id="2" name="Title 1">
            <a:extLst>
              <a:ext uri="{FF2B5EF4-FFF2-40B4-BE49-F238E27FC236}">
                <a16:creationId xmlns:a16="http://schemas.microsoft.com/office/drawing/2014/main" id="{2DE82D34-A906-935C-B615-CEF895604BA2}"/>
              </a:ext>
            </a:extLst>
          </p:cNvPr>
          <p:cNvSpPr txBox="1">
            <a:spLocks/>
          </p:cNvSpPr>
          <p:nvPr/>
        </p:nvSpPr>
        <p:spPr>
          <a:xfrm>
            <a:off x="1523862" y="552962"/>
            <a:ext cx="9605635" cy="1059305"/>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a:t>Some Cases reported by Ao</a:t>
            </a:r>
            <a:r>
              <a:rPr lang="en-US" sz="2000"/>
              <a:t>s </a:t>
            </a:r>
            <a:r>
              <a:rPr lang="en-US"/>
              <a:t>of ru (Cont..)</a:t>
            </a:r>
            <a:endParaRPr lang="en-IN" dirty="0"/>
          </a:p>
        </p:txBody>
      </p:sp>
    </p:spTree>
    <p:extLst>
      <p:ext uri="{BB962C8B-B14F-4D97-AF65-F5344CB8AC3E}">
        <p14:creationId xmlns:p14="http://schemas.microsoft.com/office/powerpoint/2010/main" val="39287841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35BB30E-6575-7C15-242D-B466230D7B85}"/>
              </a:ext>
            </a:extLst>
          </p:cNvPr>
          <p:cNvSpPr txBox="1"/>
          <p:nvPr/>
        </p:nvSpPr>
        <p:spPr>
          <a:xfrm>
            <a:off x="317242" y="1035698"/>
            <a:ext cx="11308702" cy="4524315"/>
          </a:xfrm>
          <a:prstGeom prst="rect">
            <a:avLst/>
          </a:prstGeom>
          <a:noFill/>
        </p:spPr>
        <p:txBody>
          <a:bodyPr wrap="square">
            <a:spAutoFit/>
          </a:bodyPr>
          <a:lstStyle/>
          <a:p>
            <a:pPr algn="l"/>
            <a:endParaRPr lang="en-IN" sz="1800" b="0" i="0" u="none" strike="noStrike" baseline="0" dirty="0">
              <a:latin typeface="DejaVuSerif"/>
            </a:endParaRPr>
          </a:p>
          <a:p>
            <a:pPr algn="l"/>
            <a:r>
              <a:rPr lang="en-GB" sz="1800" b="0" i="0" u="none" strike="noStrike" baseline="0" dirty="0">
                <a:latin typeface="DejaVuSerif"/>
              </a:rPr>
              <a:t>In this case the </a:t>
            </a:r>
            <a:r>
              <a:rPr lang="en-GB" sz="1800" b="0" i="0" u="none" strike="noStrike" baseline="0" dirty="0" err="1">
                <a:latin typeface="DejaVuSerif"/>
              </a:rPr>
              <a:t>assessee</a:t>
            </a:r>
            <a:r>
              <a:rPr lang="en-GB" sz="1800" b="0" i="0" u="none" strike="noStrike" baseline="0" dirty="0">
                <a:latin typeface="DejaVuSerif"/>
              </a:rPr>
              <a:t> filed its return of income for A.Y.2020-21 at Rs. Rs. 6,14,740/-</a:t>
            </a:r>
          </a:p>
          <a:p>
            <a:pPr algn="l"/>
            <a:r>
              <a:rPr lang="en-GB" sz="1800" b="0" i="0" u="none" strike="noStrike" baseline="0" dirty="0">
                <a:latin typeface="DejaVuSerif"/>
              </a:rPr>
              <a:t>The case was selected for complete scrutiny on the following issues:</a:t>
            </a:r>
          </a:p>
          <a:p>
            <a:pPr algn="l"/>
            <a:r>
              <a:rPr lang="en-IN" sz="1800" b="0" i="0" u="none" strike="noStrike" baseline="0" dirty="0">
                <a:latin typeface="DejaVuSerif"/>
              </a:rPr>
              <a:t>1. High Creditors /Liabilities</a:t>
            </a:r>
          </a:p>
          <a:p>
            <a:pPr algn="l"/>
            <a:r>
              <a:rPr lang="en-IN" sz="1800" b="0" i="0" u="none" strike="noStrike" baseline="0" dirty="0">
                <a:latin typeface="DejaVuSerif"/>
              </a:rPr>
              <a:t>2. Deduction u/s. 80P</a:t>
            </a:r>
          </a:p>
          <a:p>
            <a:pPr algn="l"/>
            <a:r>
              <a:rPr lang="en-GB" dirty="0">
                <a:latin typeface="DejaVuSerif"/>
              </a:rPr>
              <a:t>a</a:t>
            </a:r>
            <a:r>
              <a:rPr lang="en-GB" sz="1800" b="0" i="0" u="none" strike="noStrike" baseline="0" dirty="0">
                <a:latin typeface="DejaVuSerif"/>
              </a:rPr>
              <a:t>. It was seen as per available reply that the </a:t>
            </a:r>
            <a:r>
              <a:rPr lang="en-GB" sz="1800" b="0" i="0" u="none" strike="noStrike" baseline="0" dirty="0" err="1">
                <a:latin typeface="DejaVuSerif"/>
              </a:rPr>
              <a:t>assessee</a:t>
            </a:r>
            <a:r>
              <a:rPr lang="en-GB" sz="1800" b="0" i="0" u="none" strike="noStrike" baseline="0" dirty="0">
                <a:latin typeface="DejaVuSerif"/>
              </a:rPr>
              <a:t> had received interest on loans amounting to Rs. 29,53,396/- which was not allowable as deduction u/s 80P(2)(a)(</a:t>
            </a:r>
            <a:r>
              <a:rPr lang="en-GB" sz="1800" b="0" i="0" u="none" strike="noStrike" baseline="0" dirty="0" err="1">
                <a:latin typeface="DejaVuSerif"/>
              </a:rPr>
              <a:t>i</a:t>
            </a:r>
            <a:r>
              <a:rPr lang="en-GB" sz="1800" b="0" i="0" u="none" strike="noStrike" baseline="0" dirty="0">
                <a:latin typeface="DejaVuSerif"/>
              </a:rPr>
              <a:t>). Hence the AO was</a:t>
            </a:r>
          </a:p>
          <a:p>
            <a:pPr algn="l"/>
            <a:r>
              <a:rPr lang="en-GB" sz="1800" b="0" i="0" u="none" strike="noStrike" baseline="0" dirty="0">
                <a:latin typeface="DejaVuSerif"/>
              </a:rPr>
              <a:t>suggested to disallow the same and add back to the total income of the </a:t>
            </a:r>
            <a:r>
              <a:rPr lang="en-GB" sz="1800" b="0" i="0" u="none" strike="noStrike" baseline="0" dirty="0" err="1">
                <a:latin typeface="DejaVuSerif"/>
              </a:rPr>
              <a:t>assessee</a:t>
            </a:r>
            <a:r>
              <a:rPr lang="en-GB" sz="1800" b="0" i="0" u="none" strike="noStrike" baseline="0" dirty="0">
                <a:latin typeface="DejaVuSerif"/>
              </a:rPr>
              <a:t>.</a:t>
            </a:r>
          </a:p>
          <a:p>
            <a:pPr algn="l"/>
            <a:r>
              <a:rPr lang="en-GB" sz="1800" b="0" i="0" u="none" strike="noStrike" baseline="0" dirty="0">
                <a:latin typeface="DejaVuSerif"/>
              </a:rPr>
              <a:t>b. Apart from this, the </a:t>
            </a:r>
            <a:r>
              <a:rPr lang="en-GB" sz="1800" b="0" i="0" u="none" strike="noStrike" baseline="0" dirty="0" err="1">
                <a:latin typeface="DejaVuSerif"/>
              </a:rPr>
              <a:t>assessee</a:t>
            </a:r>
            <a:r>
              <a:rPr lang="en-GB" sz="1800" b="0" i="0" u="none" strike="noStrike" baseline="0" dirty="0">
                <a:latin typeface="DejaVuSerif"/>
              </a:rPr>
              <a:t> also claimed deduction u/s 80P of Rs. 93,33,989/- which was not allowable, hence the same was also suggested to disallow and added back to the total income of </a:t>
            </a:r>
            <a:r>
              <a:rPr lang="en-IN" sz="1800" b="0" i="0" u="none" strike="noStrike" baseline="0" dirty="0">
                <a:latin typeface="DejaVuSerif"/>
              </a:rPr>
              <a:t>the </a:t>
            </a:r>
            <a:r>
              <a:rPr lang="en-IN" sz="1800" b="0" i="0" u="none" strike="noStrike" baseline="0" dirty="0" err="1">
                <a:latin typeface="DejaVuSerif"/>
              </a:rPr>
              <a:t>assessee</a:t>
            </a:r>
            <a:r>
              <a:rPr lang="en-IN" sz="1800" b="0" i="0" u="none" strike="noStrike" baseline="0" dirty="0">
                <a:latin typeface="DejaVuSerif"/>
              </a:rPr>
              <a:t>.</a:t>
            </a:r>
          </a:p>
          <a:p>
            <a:pPr algn="l"/>
            <a:r>
              <a:rPr lang="en-GB" sz="1800" b="0" i="0" u="none" strike="noStrike" baseline="0" dirty="0">
                <a:latin typeface="DejaVuSerif"/>
              </a:rPr>
              <a:t>c. The AO was also suggested to initiate appropriate penalty. Therefore, the AO was suggested to modify the ILDP and examine the above issues and make </a:t>
            </a:r>
            <a:r>
              <a:rPr lang="en-IN" sz="1800" b="0" i="0" u="none" strike="noStrike" baseline="0" dirty="0">
                <a:latin typeface="DejaVuSerif"/>
              </a:rPr>
              <a:t>additions accordingly.</a:t>
            </a:r>
          </a:p>
          <a:p>
            <a:pPr algn="l"/>
            <a:endParaRPr lang="en-IN" sz="1800" b="0" i="0" u="none" strike="noStrike" baseline="0" dirty="0">
              <a:latin typeface="DejaVuSerif"/>
            </a:endParaRPr>
          </a:p>
          <a:p>
            <a:pPr algn="l"/>
            <a:r>
              <a:rPr lang="en-GB" sz="1800" b="0" i="0" u="none" strike="noStrike" baseline="0" dirty="0">
                <a:latin typeface="DejaVuSerif"/>
              </a:rPr>
              <a:t>On receipt of review report, the AO, AU verified the deductions claimed by the </a:t>
            </a:r>
            <a:r>
              <a:rPr lang="en-GB" sz="1800" b="0" i="0" u="none" strike="noStrike" baseline="0" dirty="0" err="1">
                <a:latin typeface="DejaVuSerif"/>
              </a:rPr>
              <a:t>assessee</a:t>
            </a:r>
            <a:r>
              <a:rPr lang="en-GB" sz="1800" b="0" i="0" u="none" strike="noStrike" baseline="0" dirty="0">
                <a:latin typeface="DejaVuSerif"/>
              </a:rPr>
              <a:t> under</a:t>
            </a:r>
          </a:p>
          <a:p>
            <a:pPr algn="l"/>
            <a:r>
              <a:rPr lang="en-GB" sz="1800" b="0" i="0" u="none" strike="noStrike" baseline="0" dirty="0">
                <a:latin typeface="DejaVuSerif"/>
              </a:rPr>
              <a:t>Sec.80P(2)(d),computed business Loss after taxing interest income from investment of</a:t>
            </a:r>
          </a:p>
          <a:p>
            <a:pPr algn="l"/>
            <a:r>
              <a:rPr lang="en-GB" sz="1800" b="0" i="0" u="none" strike="noStrike" baseline="0" dirty="0">
                <a:latin typeface="DejaVuSerif"/>
              </a:rPr>
              <a:t>Rs.54,75,101/- and accordingly assessed at Rs. 99,95,559/- in final assessment order.</a:t>
            </a:r>
            <a:endParaRPr lang="en-IN" dirty="0"/>
          </a:p>
        </p:txBody>
      </p:sp>
      <p:sp>
        <p:nvSpPr>
          <p:cNvPr id="2" name="Title 1">
            <a:extLst>
              <a:ext uri="{FF2B5EF4-FFF2-40B4-BE49-F238E27FC236}">
                <a16:creationId xmlns:a16="http://schemas.microsoft.com/office/drawing/2014/main" id="{24711949-0E39-606A-7CB3-E10C64AA6C11}"/>
              </a:ext>
            </a:extLst>
          </p:cNvPr>
          <p:cNvSpPr txBox="1">
            <a:spLocks/>
          </p:cNvSpPr>
          <p:nvPr/>
        </p:nvSpPr>
        <p:spPr>
          <a:xfrm>
            <a:off x="1383902" y="394342"/>
            <a:ext cx="9605635" cy="1059305"/>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a:t>Some Cases reported by Ao</a:t>
            </a:r>
            <a:r>
              <a:rPr lang="en-US" sz="2000"/>
              <a:t>s </a:t>
            </a:r>
            <a:r>
              <a:rPr lang="en-US"/>
              <a:t>of ru (Cont..)</a:t>
            </a:r>
            <a:endParaRPr lang="en-IN" dirty="0"/>
          </a:p>
        </p:txBody>
      </p:sp>
    </p:spTree>
    <p:extLst>
      <p:ext uri="{BB962C8B-B14F-4D97-AF65-F5344CB8AC3E}">
        <p14:creationId xmlns:p14="http://schemas.microsoft.com/office/powerpoint/2010/main" val="9848089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EE8D4A7-4A18-BB7E-C4CB-00C6A6AA7CF6}"/>
              </a:ext>
            </a:extLst>
          </p:cNvPr>
          <p:cNvSpPr txBox="1"/>
          <p:nvPr/>
        </p:nvSpPr>
        <p:spPr>
          <a:xfrm>
            <a:off x="259702" y="653143"/>
            <a:ext cx="11672596" cy="5078313"/>
          </a:xfrm>
          <a:prstGeom prst="rect">
            <a:avLst/>
          </a:prstGeom>
          <a:noFill/>
        </p:spPr>
        <p:txBody>
          <a:bodyPr wrap="square">
            <a:spAutoFit/>
          </a:bodyPr>
          <a:lstStyle/>
          <a:p>
            <a:pPr algn="l"/>
            <a:endParaRPr lang="en-IN" sz="1800" b="0" i="0" u="none" strike="noStrike" baseline="0" dirty="0">
              <a:latin typeface="DejaVuSerif"/>
            </a:endParaRPr>
          </a:p>
          <a:p>
            <a:pPr algn="l"/>
            <a:r>
              <a:rPr lang="en-GB" sz="1800" b="0" i="0" u="none" strike="noStrike" baseline="0" dirty="0">
                <a:latin typeface="DejaVuSerif"/>
              </a:rPr>
              <a:t>The </a:t>
            </a:r>
            <a:r>
              <a:rPr lang="en-GB" sz="1800" b="0" i="0" u="none" strike="noStrike" baseline="0" dirty="0" err="1">
                <a:latin typeface="DejaVuSerif"/>
              </a:rPr>
              <a:t>assessee</a:t>
            </a:r>
            <a:r>
              <a:rPr lang="en-GB" sz="1800" b="0" i="0" u="none" strike="noStrike" baseline="0" dirty="0">
                <a:latin typeface="DejaVuSerif"/>
              </a:rPr>
              <a:t> had undertaken financial transactions i.e. cash withdrawal aggregating to Rs. 1,18,62,000/- and cash deposits aggregating to Rs. 18,14,500/- in its bank accounts and also not disclosed the sources of Rs. 41,14,600/- for the purchase of residential property but had failed to offer the income thereof for taxation by way of filing the return of income.</a:t>
            </a:r>
          </a:p>
          <a:p>
            <a:pPr algn="l"/>
            <a:r>
              <a:rPr lang="en-GB" sz="1800" b="0" i="0" u="none" strike="noStrike" baseline="0" dirty="0">
                <a:latin typeface="DejaVuSerif"/>
              </a:rPr>
              <a:t>ILDP in this case was framed u/s 147 </a:t>
            </a:r>
            <a:r>
              <a:rPr lang="en-GB" sz="1800" b="0" i="0" u="none" strike="noStrike" baseline="0" dirty="0" err="1">
                <a:latin typeface="DejaVuSerif"/>
              </a:rPr>
              <a:t>r.w.s</a:t>
            </a:r>
            <a:r>
              <a:rPr lang="en-GB" sz="1800" b="0" i="0" u="none" strike="noStrike" baseline="0" dirty="0">
                <a:latin typeface="DejaVuSerif"/>
              </a:rPr>
              <a:t>. 144 </a:t>
            </a:r>
            <a:r>
              <a:rPr lang="en-GB" sz="1800" b="0" i="0" u="none" strike="noStrike" baseline="0" dirty="0" err="1">
                <a:latin typeface="DejaVuSerif"/>
              </a:rPr>
              <a:t>r.w.s</a:t>
            </a:r>
            <a:r>
              <a:rPr lang="en-GB" sz="1800" b="0" i="0" u="none" strike="noStrike" baseline="0" dirty="0">
                <a:latin typeface="DejaVuSerif"/>
              </a:rPr>
              <a:t>. 144B of the Act by the AU determining the</a:t>
            </a:r>
          </a:p>
          <a:p>
            <a:pPr algn="l"/>
            <a:r>
              <a:rPr lang="en-GB" sz="1800" b="0" i="0" u="none" strike="noStrike" baseline="0" dirty="0">
                <a:latin typeface="DejaVuSerif"/>
              </a:rPr>
              <a:t>total proposed income at Rs.1,18,62,000/-. In light of the facts mentioned in ILDP, following</a:t>
            </a:r>
          </a:p>
          <a:p>
            <a:pPr algn="l"/>
            <a:r>
              <a:rPr lang="en-IN" sz="1800" b="0" i="0" u="none" strike="noStrike" baseline="0" dirty="0">
                <a:latin typeface="DejaVuSerif"/>
              </a:rPr>
              <a:t>modifications were suggested:</a:t>
            </a:r>
          </a:p>
          <a:p>
            <a:pPr algn="l"/>
            <a:r>
              <a:rPr lang="en-GB" sz="1800" b="0" i="0" u="none" strike="noStrike" baseline="0" dirty="0">
                <a:latin typeface="DejaVuSerif"/>
              </a:rPr>
              <a:t>As per information available on INSIGHT Portal, the </a:t>
            </a:r>
            <a:r>
              <a:rPr lang="en-GB" sz="1800" b="0" i="0" u="none" strike="noStrike" baseline="0" dirty="0" err="1">
                <a:latin typeface="DejaVuSerif"/>
              </a:rPr>
              <a:t>assessee</a:t>
            </a:r>
            <a:r>
              <a:rPr lang="en-GB" sz="1800" b="0" i="0" u="none" strike="noStrike" baseline="0" dirty="0">
                <a:latin typeface="DejaVuSerif"/>
              </a:rPr>
              <a:t> was maintaining following 6 bank</a:t>
            </a:r>
          </a:p>
          <a:p>
            <a:pPr algn="l"/>
            <a:r>
              <a:rPr lang="en-IN" sz="1800" b="0" i="0" u="none" strike="noStrike" baseline="0" dirty="0">
                <a:latin typeface="DejaVuSerif"/>
              </a:rPr>
              <a:t>Accounts.</a:t>
            </a:r>
          </a:p>
          <a:p>
            <a:pPr algn="l"/>
            <a:r>
              <a:rPr lang="en-GB" sz="1800" b="0" i="0" u="none" strike="noStrike" baseline="0" dirty="0">
                <a:latin typeface="DejaVuSerif"/>
              </a:rPr>
              <a:t>The AO-AU was suggested to issue notice u/s 133(6) to all the banks to verify the information in</a:t>
            </a:r>
          </a:p>
          <a:p>
            <a:pPr algn="l"/>
            <a:r>
              <a:rPr lang="en-GB" sz="1800" b="0" i="0" u="none" strike="noStrike" baseline="0" dirty="0">
                <a:latin typeface="DejaVuSerif"/>
              </a:rPr>
              <a:t>respect of cash deposit/withdrawal and other credit/debit transaction.</a:t>
            </a:r>
          </a:p>
          <a:p>
            <a:pPr algn="l"/>
            <a:r>
              <a:rPr lang="en-GB" sz="1800" b="0" i="0" u="none" strike="noStrike" baseline="0" dirty="0">
                <a:latin typeface="DejaVuSerif"/>
              </a:rPr>
              <a:t>The AO-AU was suggested to make addition in respect of purchase of residential property u/s 69 of</a:t>
            </a:r>
          </a:p>
          <a:p>
            <a:pPr algn="l"/>
            <a:r>
              <a:rPr lang="en-GB" sz="1800" b="0" i="0" u="none" strike="noStrike" baseline="0" dirty="0">
                <a:latin typeface="DejaVuSerif"/>
              </a:rPr>
              <a:t>the Act in absence of any documentary evidence.</a:t>
            </a:r>
          </a:p>
          <a:p>
            <a:pPr algn="l"/>
            <a:r>
              <a:rPr lang="en-GB" sz="1800" b="0" i="0" u="none" strike="noStrike" baseline="0" dirty="0">
                <a:latin typeface="DejaVuSerif"/>
              </a:rPr>
              <a:t>The AU was suggested to charge late fees in computation of income u/s 234F for default in</a:t>
            </a:r>
          </a:p>
          <a:p>
            <a:pPr algn="l"/>
            <a:r>
              <a:rPr lang="en-GB" sz="1800" b="0" i="0" u="none" strike="noStrike" baseline="0" dirty="0">
                <a:latin typeface="DejaVuSerif"/>
              </a:rPr>
              <a:t>furnishing return of income u/s 139 of the Income Tax Act, 1961.</a:t>
            </a:r>
          </a:p>
          <a:p>
            <a:pPr algn="l"/>
            <a:r>
              <a:rPr lang="en-GB" sz="1800" b="0" i="0" u="none" strike="noStrike" baseline="0" dirty="0">
                <a:latin typeface="DejaVuSerif"/>
              </a:rPr>
              <a:t>The AU accepted the proposal of the RU and enhanced the amount of addition by Rs.43,14,600/- to the total income of the </a:t>
            </a:r>
            <a:r>
              <a:rPr lang="en-GB" sz="1800" b="0" i="0" u="none" strike="noStrike" baseline="0" dirty="0" err="1">
                <a:latin typeface="DejaVuSerif"/>
              </a:rPr>
              <a:t>assessee</a:t>
            </a:r>
            <a:r>
              <a:rPr lang="en-GB" sz="1800" b="0" i="0" u="none" strike="noStrike" baseline="0" dirty="0">
                <a:latin typeface="DejaVuSerif"/>
              </a:rPr>
              <a:t> company. Assessment order in the instant case was</a:t>
            </a:r>
          </a:p>
          <a:p>
            <a:pPr algn="l"/>
            <a:r>
              <a:rPr lang="en-GB" sz="1800" b="0" i="0" u="none" strike="noStrike" baseline="0" dirty="0">
                <a:latin typeface="DejaVuSerif"/>
              </a:rPr>
              <a:t>passed at assessed income of Rs.1,61,76,600/-</a:t>
            </a:r>
            <a:endParaRPr lang="en-IN" dirty="0"/>
          </a:p>
        </p:txBody>
      </p:sp>
      <p:sp>
        <p:nvSpPr>
          <p:cNvPr id="2" name="Title 1">
            <a:extLst>
              <a:ext uri="{FF2B5EF4-FFF2-40B4-BE49-F238E27FC236}">
                <a16:creationId xmlns:a16="http://schemas.microsoft.com/office/drawing/2014/main" id="{EFEFE820-6137-7464-228F-91464A653D6E}"/>
              </a:ext>
            </a:extLst>
          </p:cNvPr>
          <p:cNvSpPr txBox="1">
            <a:spLocks/>
          </p:cNvSpPr>
          <p:nvPr/>
        </p:nvSpPr>
        <p:spPr>
          <a:xfrm>
            <a:off x="1293182" y="375681"/>
            <a:ext cx="9605635" cy="1059305"/>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a:t>Some Cases reported by Ao</a:t>
            </a:r>
            <a:r>
              <a:rPr lang="en-US" sz="2000"/>
              <a:t>s </a:t>
            </a:r>
            <a:r>
              <a:rPr lang="en-US"/>
              <a:t>of ru (Cont..)</a:t>
            </a:r>
            <a:endParaRPr lang="en-IN" dirty="0"/>
          </a:p>
        </p:txBody>
      </p:sp>
    </p:spTree>
    <p:extLst>
      <p:ext uri="{BB962C8B-B14F-4D97-AF65-F5344CB8AC3E}">
        <p14:creationId xmlns:p14="http://schemas.microsoft.com/office/powerpoint/2010/main" val="12650014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6356EE9-E4DB-C850-851A-2DC617237AFE}"/>
              </a:ext>
            </a:extLst>
          </p:cNvPr>
          <p:cNvSpPr txBox="1"/>
          <p:nvPr/>
        </p:nvSpPr>
        <p:spPr>
          <a:xfrm>
            <a:off x="258147" y="1305341"/>
            <a:ext cx="11933853" cy="4247317"/>
          </a:xfrm>
          <a:prstGeom prst="rect">
            <a:avLst/>
          </a:prstGeom>
          <a:noFill/>
        </p:spPr>
        <p:txBody>
          <a:bodyPr wrap="square">
            <a:spAutoFit/>
          </a:bodyPr>
          <a:lstStyle/>
          <a:p>
            <a:pPr algn="l"/>
            <a:endParaRPr lang="en-IN" sz="1800" b="0" i="0" u="none" strike="noStrike" baseline="0" dirty="0">
              <a:latin typeface="DejaVuSerif"/>
            </a:endParaRPr>
          </a:p>
          <a:p>
            <a:pPr algn="l"/>
            <a:r>
              <a:rPr lang="en-GB" sz="1800" b="0" i="0" u="none" strike="noStrike" baseline="0" dirty="0" err="1">
                <a:latin typeface="DejaVuSerif"/>
              </a:rPr>
              <a:t>Assessee</a:t>
            </a:r>
            <a:r>
              <a:rPr lang="en-GB" sz="1800" b="0" i="0" u="none" strike="noStrike" baseline="0" dirty="0">
                <a:latin typeface="DejaVuSerif"/>
              </a:rPr>
              <a:t> had not filed Return of Income in respect of Notice issued u/s.148. As per the information available at Insight Portal during the F.Y.2017-18, the </a:t>
            </a:r>
            <a:r>
              <a:rPr lang="en-GB" sz="1800" b="0" i="0" u="none" strike="noStrike" baseline="0" dirty="0" err="1">
                <a:latin typeface="DejaVuSerif"/>
              </a:rPr>
              <a:t>assessee</a:t>
            </a:r>
            <a:r>
              <a:rPr lang="en-GB" sz="1800" b="0" i="0" u="none" strike="noStrike" baseline="0" dirty="0">
                <a:latin typeface="DejaVuSerif"/>
              </a:rPr>
              <a:t> has made cash deposits to the extent of Rs.2,94,320/- with a banking company, cash withdrawals amounting Rs.2,84,42,500/- during the F.Y 2017-18 relevant to A.Y. 2018-19.</a:t>
            </a:r>
          </a:p>
          <a:p>
            <a:pPr algn="l"/>
            <a:r>
              <a:rPr lang="en-GB" sz="1800" b="0" i="0" u="none" strike="noStrike" baseline="0" dirty="0">
                <a:latin typeface="DejaVuSerif"/>
              </a:rPr>
              <a:t>ILDP in this case was framed u/s 147 </a:t>
            </a:r>
            <a:r>
              <a:rPr lang="en-GB" sz="1800" b="0" i="0" u="none" strike="noStrike" baseline="0" dirty="0" err="1">
                <a:latin typeface="DejaVuSerif"/>
              </a:rPr>
              <a:t>r.w.s</a:t>
            </a:r>
            <a:r>
              <a:rPr lang="en-GB" sz="1800" b="0" i="0" u="none" strike="noStrike" baseline="0" dirty="0">
                <a:latin typeface="DejaVuSerif"/>
              </a:rPr>
              <a:t>. 144 </a:t>
            </a:r>
            <a:r>
              <a:rPr lang="en-GB" sz="1800" b="0" i="0" u="none" strike="noStrike" baseline="0" dirty="0" err="1">
                <a:latin typeface="DejaVuSerif"/>
              </a:rPr>
              <a:t>r.w.s</a:t>
            </a:r>
            <a:r>
              <a:rPr lang="en-GB" sz="1800" b="0" i="0" u="none" strike="noStrike" baseline="0" dirty="0">
                <a:latin typeface="DejaVuSerif"/>
              </a:rPr>
              <a:t>. 144B of the Act by the AU determining the total proposed income at Rs.2,87,36,820/-. It was observed that only 26 AS statements were considered by the AO-AU. In light of the facts mentioned in ILDP, following modifications were </a:t>
            </a:r>
            <a:r>
              <a:rPr lang="en-IN" sz="1800" b="0" i="0" u="none" strike="noStrike" baseline="0" dirty="0">
                <a:latin typeface="DejaVuSerif"/>
              </a:rPr>
              <a:t>suggested:</a:t>
            </a:r>
          </a:p>
          <a:p>
            <a:pPr algn="l"/>
            <a:r>
              <a:rPr lang="en-GB" sz="1800" b="0" i="0" u="none" strike="noStrike" baseline="0" dirty="0">
                <a:latin typeface="DejaVuSerif"/>
              </a:rPr>
              <a:t>It was observed that statement of account had been received from 02 banks. However, as per ILDP, only 26 AS had been considered. The total cash deposits and other credits in the other banks, during the period under consideration, The total amounted to Rs. 3,90,78,354.37/-. The AOAU was suggested to add this amount u/s 69A of the Income Tax Act, 1961 as unexplained money  and initiate penalty proceedings u/s 271AAC(1) of the Act.</a:t>
            </a:r>
          </a:p>
          <a:p>
            <a:pPr algn="l"/>
            <a:r>
              <a:rPr lang="en-GB" sz="1800" b="0" i="0" u="none" strike="noStrike" baseline="0" dirty="0">
                <a:latin typeface="DejaVuSerif"/>
              </a:rPr>
              <a:t>The AO-AU was further suggested not to tax the withdrawals as they have been made from the same</a:t>
            </a:r>
          </a:p>
          <a:p>
            <a:pPr algn="l"/>
            <a:r>
              <a:rPr lang="en-GB" sz="1800" b="0" i="0" u="none" strike="noStrike" baseline="0" dirty="0">
                <a:latin typeface="DejaVuSerif"/>
              </a:rPr>
              <a:t>accounts where deposits have been made to avoid double taxation.</a:t>
            </a:r>
          </a:p>
          <a:p>
            <a:pPr algn="l"/>
            <a:r>
              <a:rPr lang="en-GB" sz="1800" b="0" i="0" u="none" strike="noStrike" baseline="0" dirty="0">
                <a:latin typeface="DejaVuSerif"/>
              </a:rPr>
              <a:t>The AU accepted the proposal of the RU and has enhanced the amount of addition by</a:t>
            </a:r>
          </a:p>
          <a:p>
            <a:pPr algn="l"/>
            <a:r>
              <a:rPr lang="en-GB" sz="1800" b="0" i="0" u="none" strike="noStrike" baseline="0" dirty="0">
                <a:latin typeface="DejaVuSerif"/>
              </a:rPr>
              <a:t>Rs.1,03,41,534/- u/s 69A of the Act to the total income of the </a:t>
            </a:r>
            <a:r>
              <a:rPr lang="en-GB" sz="1800" b="0" i="0" u="none" strike="noStrike" baseline="0" dirty="0" err="1">
                <a:latin typeface="DejaVuSerif"/>
              </a:rPr>
              <a:t>assessee</a:t>
            </a:r>
            <a:r>
              <a:rPr lang="en-GB" sz="1800" b="0" i="0" u="none" strike="noStrike" baseline="0" dirty="0">
                <a:latin typeface="DejaVuSerif"/>
              </a:rPr>
              <a:t> company</a:t>
            </a:r>
            <a:endParaRPr lang="en-IN" dirty="0"/>
          </a:p>
        </p:txBody>
      </p:sp>
      <p:sp>
        <p:nvSpPr>
          <p:cNvPr id="2" name="Title 1">
            <a:extLst>
              <a:ext uri="{FF2B5EF4-FFF2-40B4-BE49-F238E27FC236}">
                <a16:creationId xmlns:a16="http://schemas.microsoft.com/office/drawing/2014/main" id="{B664B105-B90E-C615-31F8-B1E6D0A62D92}"/>
              </a:ext>
            </a:extLst>
          </p:cNvPr>
          <p:cNvSpPr txBox="1">
            <a:spLocks/>
          </p:cNvSpPr>
          <p:nvPr/>
        </p:nvSpPr>
        <p:spPr>
          <a:xfrm>
            <a:off x="1293182" y="524971"/>
            <a:ext cx="9605635" cy="1059305"/>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a:t>Some Cases reported by Ao</a:t>
            </a:r>
            <a:r>
              <a:rPr lang="en-US" sz="2000"/>
              <a:t>s </a:t>
            </a:r>
            <a:r>
              <a:rPr lang="en-US"/>
              <a:t>of ru (Cont..)</a:t>
            </a:r>
            <a:endParaRPr lang="en-IN" dirty="0"/>
          </a:p>
        </p:txBody>
      </p:sp>
    </p:spTree>
    <p:extLst>
      <p:ext uri="{BB962C8B-B14F-4D97-AF65-F5344CB8AC3E}">
        <p14:creationId xmlns:p14="http://schemas.microsoft.com/office/powerpoint/2010/main" val="35466606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F3FD889-5D44-143D-C776-AB3592B7C02B}"/>
              </a:ext>
            </a:extLst>
          </p:cNvPr>
          <p:cNvSpPr txBox="1"/>
          <p:nvPr/>
        </p:nvSpPr>
        <p:spPr>
          <a:xfrm>
            <a:off x="382556" y="1343609"/>
            <a:ext cx="10552922" cy="3970318"/>
          </a:xfrm>
          <a:prstGeom prst="rect">
            <a:avLst/>
          </a:prstGeom>
          <a:noFill/>
        </p:spPr>
        <p:txBody>
          <a:bodyPr wrap="square">
            <a:spAutoFit/>
          </a:bodyPr>
          <a:lstStyle/>
          <a:p>
            <a:pPr algn="l"/>
            <a:endParaRPr lang="pt-BR" sz="1800" b="0" i="0" u="none" strike="noStrike" baseline="0" dirty="0">
              <a:latin typeface="DejaVuSerif"/>
            </a:endParaRPr>
          </a:p>
          <a:p>
            <a:pPr algn="l"/>
            <a:r>
              <a:rPr lang="en-GB" sz="1800" b="0" i="0" u="none" strike="noStrike" baseline="0" dirty="0">
                <a:latin typeface="DejaVuSerif"/>
              </a:rPr>
              <a:t>The case was reopened u/s 147 of the Act on account of cash deposit of Rs. 59,65,631/- in the bank account during FY 2014-15 (AY 2015-16). The </a:t>
            </a:r>
            <a:r>
              <a:rPr lang="en-GB" sz="1800" b="0" i="0" u="none" strike="noStrike" baseline="0" dirty="0" err="1">
                <a:latin typeface="DejaVuSerif"/>
              </a:rPr>
              <a:t>assessee</a:t>
            </a:r>
            <a:r>
              <a:rPr lang="en-GB" sz="1800" b="0" i="0" u="none" strike="noStrike" baseline="0" dirty="0">
                <a:latin typeface="DejaVuSerif"/>
              </a:rPr>
              <a:t> has not filed its ITR for the relevant year.</a:t>
            </a:r>
          </a:p>
          <a:p>
            <a:pPr algn="l"/>
            <a:endParaRPr lang="en-GB" sz="1800" b="0" i="0" u="none" strike="noStrike" baseline="0" dirty="0">
              <a:latin typeface="DejaVuSerif"/>
            </a:endParaRPr>
          </a:p>
          <a:p>
            <a:pPr algn="l"/>
            <a:r>
              <a:rPr lang="en-GB" sz="1800" b="0" i="0" u="none" strike="noStrike" baseline="0" dirty="0">
                <a:latin typeface="DejaVuSerif"/>
              </a:rPr>
              <a:t>The A.O. proposed variation of Rs. 59,65,631/- as the </a:t>
            </a:r>
            <a:r>
              <a:rPr lang="en-GB" sz="1800" b="0" i="0" u="none" strike="noStrike" baseline="0" dirty="0" err="1">
                <a:latin typeface="DejaVuSerif"/>
              </a:rPr>
              <a:t>assessee</a:t>
            </a:r>
            <a:r>
              <a:rPr lang="en-GB" sz="1800" b="0" i="0" u="none" strike="noStrike" baseline="0" dirty="0">
                <a:latin typeface="DejaVuSerif"/>
              </a:rPr>
              <a:t> did not respond to the notices /</a:t>
            </a:r>
            <a:r>
              <a:rPr lang="en-IN" sz="1800" b="0" i="0" u="none" strike="noStrike" baseline="0" dirty="0">
                <a:latin typeface="DejaVuSerif"/>
              </a:rPr>
              <a:t>summons.</a:t>
            </a:r>
          </a:p>
          <a:p>
            <a:pPr algn="l"/>
            <a:r>
              <a:rPr lang="en-GB" sz="1800" b="0" i="0" u="none" strike="noStrike" baseline="0" dirty="0">
                <a:latin typeface="DejaVuSerif"/>
              </a:rPr>
              <a:t>The RU suggested modification as under:</a:t>
            </a:r>
          </a:p>
          <a:p>
            <a:pPr algn="l"/>
            <a:endParaRPr lang="en-GB" sz="1800" b="0" i="0" u="none" strike="noStrike" baseline="0" dirty="0">
              <a:latin typeface="DejaVuSerif"/>
            </a:endParaRPr>
          </a:p>
          <a:p>
            <a:pPr algn="l"/>
            <a:r>
              <a:rPr lang="en-GB" sz="1800" b="0" i="0" u="none" strike="noStrike" baseline="0" dirty="0">
                <a:latin typeface="DejaVuSerif"/>
              </a:rPr>
              <a:t>The A.O. in the ILDP proposed variation of Rs. 59,65,631/- on account of cash deposits in the</a:t>
            </a:r>
          </a:p>
          <a:p>
            <a:pPr algn="l"/>
            <a:r>
              <a:rPr lang="en-GB" sz="1800" b="0" i="0" u="none" strike="noStrike" baseline="0" dirty="0">
                <a:latin typeface="DejaVuSerif"/>
              </a:rPr>
              <a:t>account of the </a:t>
            </a:r>
            <a:r>
              <a:rPr lang="en-GB" sz="1800" b="0" i="0" u="none" strike="noStrike" baseline="0" dirty="0" err="1">
                <a:latin typeface="DejaVuSerif"/>
              </a:rPr>
              <a:t>assessee</a:t>
            </a:r>
            <a:r>
              <a:rPr lang="en-GB" sz="1800" b="0" i="0" u="none" strike="noStrike" baseline="0" dirty="0">
                <a:latin typeface="DejaVuSerif"/>
              </a:rPr>
              <a:t>. However, as per the account statement, the value of total credits in the said account is Rs. 66,65,911/-. Moreover, the </a:t>
            </a:r>
            <a:r>
              <a:rPr lang="en-GB" sz="1800" b="0" i="0" u="none" strike="noStrike" baseline="0" dirty="0" err="1">
                <a:latin typeface="DejaVuSerif"/>
              </a:rPr>
              <a:t>assessee</a:t>
            </a:r>
            <a:r>
              <a:rPr lang="en-GB" sz="1800" b="0" i="0" u="none" strike="noStrike" baseline="0" dirty="0">
                <a:latin typeface="DejaVuSerif"/>
              </a:rPr>
              <a:t> had not filed ITR for the relevant year.</a:t>
            </a:r>
          </a:p>
          <a:p>
            <a:pPr algn="l"/>
            <a:endParaRPr lang="en-GB" sz="1800" b="0" i="0" u="none" strike="noStrike" baseline="0" dirty="0">
              <a:latin typeface="DejaVuSerif"/>
            </a:endParaRPr>
          </a:p>
          <a:p>
            <a:pPr algn="l"/>
            <a:r>
              <a:rPr lang="en-GB" sz="1800" b="0" i="0" u="none" strike="noStrike" baseline="0" dirty="0">
                <a:latin typeface="DejaVuSerif"/>
              </a:rPr>
              <a:t>Hence, the A.O. was suggested to consider adding the entire credits to the </a:t>
            </a:r>
            <a:r>
              <a:rPr lang="en-IN" sz="1800" b="0" i="0" u="none" strike="noStrike" baseline="0" dirty="0">
                <a:latin typeface="DejaVuSerif"/>
              </a:rPr>
              <a:t>income of the </a:t>
            </a:r>
            <a:r>
              <a:rPr lang="en-IN" sz="1800" b="0" i="0" u="none" strike="noStrike" baseline="0" dirty="0" err="1">
                <a:latin typeface="DejaVuSerif"/>
              </a:rPr>
              <a:t>assessee</a:t>
            </a:r>
            <a:r>
              <a:rPr lang="en-IN" sz="1800" b="0" i="0" u="none" strike="noStrike" baseline="0" dirty="0">
                <a:latin typeface="DejaVuSerif"/>
              </a:rPr>
              <a:t>.</a:t>
            </a:r>
          </a:p>
          <a:p>
            <a:pPr algn="l"/>
            <a:r>
              <a:rPr lang="en-GB" sz="1800" b="0" i="0" u="none" strike="noStrike" baseline="0" dirty="0">
                <a:latin typeface="DejaVuSerif"/>
              </a:rPr>
              <a:t>Suggestions of Review Unit was accepted and an addition of Rs. 66,83,932/- instead of Rs.</a:t>
            </a:r>
          </a:p>
          <a:p>
            <a:pPr algn="l"/>
            <a:r>
              <a:rPr lang="en-GB" sz="1800" b="0" i="0" u="none" strike="noStrike" baseline="0" dirty="0">
                <a:latin typeface="DejaVuSerif"/>
              </a:rPr>
              <a:t>59,65,631/- was made to the income of the </a:t>
            </a:r>
            <a:r>
              <a:rPr lang="en-GB" sz="1800" b="0" i="0" u="none" strike="noStrike" baseline="0" dirty="0" err="1">
                <a:latin typeface="DejaVuSerif"/>
              </a:rPr>
              <a:t>assessee</a:t>
            </a:r>
            <a:r>
              <a:rPr lang="en-GB" sz="1800" b="0" i="0" u="none" strike="noStrike" baseline="0" dirty="0">
                <a:latin typeface="DejaVuSerif"/>
              </a:rPr>
              <a:t>.</a:t>
            </a:r>
            <a:endParaRPr lang="en-IN" dirty="0"/>
          </a:p>
        </p:txBody>
      </p:sp>
      <p:sp>
        <p:nvSpPr>
          <p:cNvPr id="2" name="Title 1">
            <a:extLst>
              <a:ext uri="{FF2B5EF4-FFF2-40B4-BE49-F238E27FC236}">
                <a16:creationId xmlns:a16="http://schemas.microsoft.com/office/drawing/2014/main" id="{407BA756-DABF-2178-8F42-44A6ECA9140F}"/>
              </a:ext>
            </a:extLst>
          </p:cNvPr>
          <p:cNvSpPr txBox="1">
            <a:spLocks/>
          </p:cNvSpPr>
          <p:nvPr/>
        </p:nvSpPr>
        <p:spPr>
          <a:xfrm>
            <a:off x="1477209" y="484768"/>
            <a:ext cx="9605635" cy="1059305"/>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a:t>Some Cases reported by Ao</a:t>
            </a:r>
            <a:r>
              <a:rPr lang="en-US" sz="2000"/>
              <a:t>s </a:t>
            </a:r>
            <a:r>
              <a:rPr lang="en-US"/>
              <a:t>of ru (Cont..)</a:t>
            </a:r>
            <a:endParaRPr lang="en-IN" dirty="0"/>
          </a:p>
        </p:txBody>
      </p:sp>
    </p:spTree>
    <p:extLst>
      <p:ext uri="{BB962C8B-B14F-4D97-AF65-F5344CB8AC3E}">
        <p14:creationId xmlns:p14="http://schemas.microsoft.com/office/powerpoint/2010/main" val="140953762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71D37A-F420-4788-F5B5-FEBF28A15A98}"/>
              </a:ext>
            </a:extLst>
          </p:cNvPr>
          <p:cNvSpPr txBox="1"/>
          <p:nvPr/>
        </p:nvSpPr>
        <p:spPr>
          <a:xfrm>
            <a:off x="811762" y="1614196"/>
            <a:ext cx="9843795" cy="2585323"/>
          </a:xfrm>
          <a:prstGeom prst="rect">
            <a:avLst/>
          </a:prstGeom>
          <a:noFill/>
        </p:spPr>
        <p:txBody>
          <a:bodyPr wrap="square">
            <a:spAutoFit/>
          </a:bodyPr>
          <a:lstStyle/>
          <a:p>
            <a:pPr algn="l"/>
            <a:endParaRPr lang="en-IN" sz="1800" b="0" i="0" u="none" strike="noStrike" baseline="0" dirty="0">
              <a:latin typeface="DejaVuSerif"/>
            </a:endParaRPr>
          </a:p>
          <a:p>
            <a:pPr algn="l"/>
            <a:r>
              <a:rPr lang="en-GB" sz="1800" b="0" i="0" u="none" strike="noStrike" baseline="0" dirty="0">
                <a:latin typeface="DejaVuSerif"/>
              </a:rPr>
              <a:t>The case was selected under CASS on the issue of Low income in comparison to very </a:t>
            </a:r>
            <a:r>
              <a:rPr lang="en-GB" sz="1800" b="0" i="0" u="none" strike="noStrike" baseline="0" dirty="0" err="1">
                <a:latin typeface="DejaVuSerif"/>
              </a:rPr>
              <a:t>highinvestments</a:t>
            </a:r>
            <a:r>
              <a:rPr lang="en-GB" sz="1800" b="0" i="0" u="none" strike="noStrike" baseline="0" dirty="0">
                <a:latin typeface="DejaVuSerif"/>
              </a:rPr>
              <a:t> appearing in Balance Sheet and Deduction from total income (Chapter VIA)</a:t>
            </a:r>
          </a:p>
          <a:p>
            <a:pPr algn="l"/>
            <a:endParaRPr lang="en-GB" sz="1800" b="0" i="0" u="none" strike="noStrike" baseline="0" dirty="0">
              <a:latin typeface="DejaVuSerif"/>
            </a:endParaRPr>
          </a:p>
          <a:p>
            <a:pPr algn="l"/>
            <a:r>
              <a:rPr lang="en-GB" sz="1800" b="0" i="0" u="none" strike="noStrike" baseline="0" dirty="0">
                <a:latin typeface="DejaVuSerif"/>
              </a:rPr>
              <a:t>The AO had accepted the returned income of the </a:t>
            </a:r>
            <a:r>
              <a:rPr lang="en-GB" sz="1800" b="0" i="0" u="none" strike="noStrike" baseline="0" dirty="0" err="1">
                <a:latin typeface="DejaVuSerif"/>
              </a:rPr>
              <a:t>assessee</a:t>
            </a:r>
            <a:r>
              <a:rPr lang="en-GB" sz="1800" b="0" i="0" u="none" strike="noStrike" baseline="0" dirty="0">
                <a:latin typeface="DejaVuSerif"/>
              </a:rPr>
              <a:t>. The RU suggested that the AO should reexamine the matter in light of the provision of section 80P(4).</a:t>
            </a:r>
          </a:p>
          <a:p>
            <a:pPr algn="l"/>
            <a:endParaRPr lang="en-GB" sz="1800" b="0" i="0" u="none" strike="noStrike" baseline="0" dirty="0">
              <a:latin typeface="DejaVuSerif"/>
            </a:endParaRPr>
          </a:p>
          <a:p>
            <a:pPr algn="l"/>
            <a:r>
              <a:rPr lang="en-GB" sz="1800" b="0" i="0" u="none" strike="noStrike" baseline="0" dirty="0">
                <a:latin typeface="DejaVuSerif"/>
              </a:rPr>
              <a:t>Suggestions of Review Unit was accepted and an addition of Rs. 27,44,950/-on a/c of disallowance of deduction u/s 80P(4)was made to the income of the </a:t>
            </a:r>
            <a:r>
              <a:rPr lang="en-GB" sz="1800" b="0" i="0" u="none" strike="noStrike" baseline="0" dirty="0" err="1">
                <a:latin typeface="DejaVuSerif"/>
              </a:rPr>
              <a:t>assessee</a:t>
            </a:r>
            <a:r>
              <a:rPr lang="en-GB" sz="1800" b="0" i="0" u="none" strike="noStrike" baseline="0" dirty="0">
                <a:latin typeface="DejaVuSerif"/>
              </a:rPr>
              <a:t>.</a:t>
            </a:r>
            <a:endParaRPr lang="en-IN" dirty="0"/>
          </a:p>
        </p:txBody>
      </p:sp>
      <p:sp>
        <p:nvSpPr>
          <p:cNvPr id="2" name="Title 1">
            <a:extLst>
              <a:ext uri="{FF2B5EF4-FFF2-40B4-BE49-F238E27FC236}">
                <a16:creationId xmlns:a16="http://schemas.microsoft.com/office/drawing/2014/main" id="{4C40B819-BDB0-5956-6250-3323071200D6}"/>
              </a:ext>
            </a:extLst>
          </p:cNvPr>
          <p:cNvSpPr txBox="1">
            <a:spLocks/>
          </p:cNvSpPr>
          <p:nvPr/>
        </p:nvSpPr>
        <p:spPr>
          <a:xfrm>
            <a:off x="1467879" y="554891"/>
            <a:ext cx="9605635" cy="1059305"/>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dirty="0"/>
              <a:t>Some Cases reported by Ao</a:t>
            </a:r>
            <a:r>
              <a:rPr lang="en-US" sz="2000" dirty="0"/>
              <a:t>s </a:t>
            </a:r>
            <a:r>
              <a:rPr lang="en-US" dirty="0"/>
              <a:t>of </a:t>
            </a:r>
            <a:r>
              <a:rPr lang="en-US" dirty="0" err="1"/>
              <a:t>ru</a:t>
            </a:r>
            <a:r>
              <a:rPr lang="en-US" dirty="0"/>
              <a:t> (Cont..)</a:t>
            </a:r>
            <a:endParaRPr lang="en-IN" dirty="0"/>
          </a:p>
        </p:txBody>
      </p:sp>
    </p:spTree>
    <p:extLst>
      <p:ext uri="{BB962C8B-B14F-4D97-AF65-F5344CB8AC3E}">
        <p14:creationId xmlns:p14="http://schemas.microsoft.com/office/powerpoint/2010/main" val="88448017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F5CED0E-7B13-C003-B694-8665FBAA2E18}"/>
              </a:ext>
            </a:extLst>
          </p:cNvPr>
          <p:cNvSpPr txBox="1"/>
          <p:nvPr/>
        </p:nvSpPr>
        <p:spPr>
          <a:xfrm>
            <a:off x="690465" y="858416"/>
            <a:ext cx="10273004" cy="4524315"/>
          </a:xfrm>
          <a:prstGeom prst="rect">
            <a:avLst/>
          </a:prstGeom>
          <a:noFill/>
        </p:spPr>
        <p:txBody>
          <a:bodyPr wrap="square">
            <a:spAutoFit/>
          </a:bodyPr>
          <a:lstStyle/>
          <a:p>
            <a:pPr algn="l"/>
            <a:endParaRPr lang="en-IN" sz="1800" b="0" i="0" u="none" strike="noStrike" baseline="0" dirty="0">
              <a:latin typeface="DejaVuSerif"/>
            </a:endParaRPr>
          </a:p>
          <a:p>
            <a:pPr algn="l"/>
            <a:r>
              <a:rPr lang="en-GB" sz="1800" b="0" i="0" u="none" strike="noStrike" baseline="0" dirty="0">
                <a:latin typeface="DejaVuSerif"/>
              </a:rPr>
              <a:t>The case of the </a:t>
            </a:r>
            <a:r>
              <a:rPr lang="en-GB" sz="1800" b="0" i="0" u="none" strike="noStrike" baseline="0" dirty="0" err="1">
                <a:latin typeface="DejaVuSerif"/>
              </a:rPr>
              <a:t>assessee</a:t>
            </a:r>
            <a:r>
              <a:rPr lang="en-GB" sz="1800" b="0" i="0" u="none" strike="noStrike" baseline="0" dirty="0">
                <a:latin typeface="DejaVuSerif"/>
              </a:rPr>
              <a:t> was reopened u/s 147 / 148 of the Income Tax Act, 1961 as the </a:t>
            </a:r>
            <a:r>
              <a:rPr lang="en-GB" sz="1800" b="0" i="0" u="none" strike="noStrike" baseline="0" dirty="0" err="1">
                <a:latin typeface="DejaVuSerif"/>
              </a:rPr>
              <a:t>assessee</a:t>
            </a:r>
            <a:endParaRPr lang="en-GB" sz="1800" b="0" i="0" u="none" strike="noStrike" baseline="0" dirty="0">
              <a:latin typeface="DejaVuSerif"/>
            </a:endParaRPr>
          </a:p>
          <a:p>
            <a:pPr algn="l"/>
            <a:r>
              <a:rPr lang="en-GB" sz="1800" b="0" i="0" u="none" strike="noStrike" baseline="0" dirty="0">
                <a:latin typeface="DejaVuSerif"/>
              </a:rPr>
              <a:t>had made cash deposit to tune of Rs. 56,54,470/- in his bank account during the F.Y2014-15</a:t>
            </a:r>
          </a:p>
          <a:p>
            <a:pPr algn="l"/>
            <a:r>
              <a:rPr lang="en-GB" sz="1800" b="0" i="0" u="none" strike="noStrike" baseline="0" dirty="0">
                <a:latin typeface="DejaVuSerif"/>
              </a:rPr>
              <a:t>relevant to the A.Y.-2015-16 and had not filed his ITR for the relevant year.</a:t>
            </a:r>
          </a:p>
          <a:p>
            <a:pPr algn="l"/>
            <a:r>
              <a:rPr lang="en-IN" sz="1800" b="0" i="0" u="none" strike="noStrike" baseline="0" dirty="0">
                <a:latin typeface="DejaVuSerif"/>
              </a:rPr>
              <a:t>Observation/Suggestion of Review:</a:t>
            </a:r>
          </a:p>
          <a:p>
            <a:pPr algn="l"/>
            <a:r>
              <a:rPr lang="en-GB" sz="1800" b="0" i="0" u="none" strike="noStrike" baseline="0" dirty="0">
                <a:latin typeface="DejaVuSerif"/>
              </a:rPr>
              <a:t>The A.O. assessed income at Rs. 56,54,470/- in the ILDP after making addition of Rs. 56,54,470/-</a:t>
            </a:r>
          </a:p>
          <a:p>
            <a:pPr algn="l"/>
            <a:r>
              <a:rPr lang="en-IN" sz="1800" b="0" i="0" u="none" strike="noStrike" baseline="0" dirty="0">
                <a:latin typeface="DejaVuSerif"/>
              </a:rPr>
              <a:t>u/s 69A.</a:t>
            </a:r>
          </a:p>
          <a:p>
            <a:pPr algn="l"/>
            <a:r>
              <a:rPr lang="en-GB" dirty="0">
                <a:latin typeface="DejaVuSerif"/>
              </a:rPr>
              <a:t>a</a:t>
            </a:r>
            <a:r>
              <a:rPr lang="en-GB" sz="1800" b="0" i="0" u="none" strike="noStrike" baseline="0" dirty="0">
                <a:latin typeface="DejaVuSerif"/>
              </a:rPr>
              <a:t>. The A.O. was suggested to check for other credits as received in the account and add them to</a:t>
            </a:r>
          </a:p>
          <a:p>
            <a:pPr algn="l"/>
            <a:r>
              <a:rPr lang="en-GB" sz="1800" b="0" i="0" u="none" strike="noStrike" baseline="0" dirty="0">
                <a:latin typeface="DejaVuSerif"/>
              </a:rPr>
              <a:t>the income of the </a:t>
            </a:r>
            <a:r>
              <a:rPr lang="en-GB" sz="1800" b="0" i="0" u="none" strike="noStrike" baseline="0" dirty="0" err="1">
                <a:latin typeface="DejaVuSerif"/>
              </a:rPr>
              <a:t>assessee</a:t>
            </a:r>
            <a:r>
              <a:rPr lang="en-GB" sz="1800" b="0" i="0" u="none" strike="noStrike" baseline="0" dirty="0">
                <a:latin typeface="DejaVuSerif"/>
              </a:rPr>
              <a:t> as no ITR / explanation has been given by the </a:t>
            </a:r>
            <a:r>
              <a:rPr lang="en-IN" sz="1800" b="0" i="0" u="none" strike="noStrike" baseline="0" dirty="0" err="1">
                <a:latin typeface="DejaVuSerif"/>
              </a:rPr>
              <a:t>assessee</a:t>
            </a:r>
            <a:r>
              <a:rPr lang="en-IN" sz="1800" b="0" i="0" u="none" strike="noStrike" baseline="0" dirty="0">
                <a:latin typeface="DejaVuSerif"/>
              </a:rPr>
              <a:t>.</a:t>
            </a:r>
          </a:p>
          <a:p>
            <a:pPr algn="l"/>
            <a:r>
              <a:rPr lang="en-GB" sz="1800" b="0" i="0" u="none" strike="noStrike" baseline="0" dirty="0">
                <a:latin typeface="DejaVuSerif"/>
              </a:rPr>
              <a:t>b. From the bank statement of the </a:t>
            </a:r>
            <a:r>
              <a:rPr lang="en-GB" sz="1800" b="0" i="0" u="none" strike="noStrike" baseline="0" dirty="0" err="1">
                <a:latin typeface="DejaVuSerif"/>
              </a:rPr>
              <a:t>assessee</a:t>
            </a:r>
            <a:r>
              <a:rPr lang="en-GB" sz="1800" b="0" i="0" u="none" strike="noStrike" baseline="0" dirty="0">
                <a:latin typeface="DejaVuSerif"/>
              </a:rPr>
              <a:t>, it was observed that the </a:t>
            </a:r>
            <a:r>
              <a:rPr lang="en-GB" sz="1800" b="0" i="0" u="none" strike="noStrike" baseline="0" dirty="0" err="1">
                <a:latin typeface="DejaVuSerif"/>
              </a:rPr>
              <a:t>assessee</a:t>
            </a:r>
            <a:r>
              <a:rPr lang="en-GB" sz="1800" b="0" i="0" u="none" strike="noStrike" baseline="0" dirty="0">
                <a:latin typeface="DejaVuSerif"/>
              </a:rPr>
              <a:t> had earned</a:t>
            </a:r>
          </a:p>
          <a:p>
            <a:pPr algn="l"/>
            <a:r>
              <a:rPr lang="en-GB" sz="1800" b="0" i="0" u="none" strike="noStrike" baseline="0" dirty="0">
                <a:latin typeface="DejaVuSerif"/>
              </a:rPr>
              <a:t>interest income. The A.O. suggested to determine the interest income from the bank statement</a:t>
            </a:r>
          </a:p>
          <a:p>
            <a:pPr algn="l"/>
            <a:r>
              <a:rPr lang="en-GB" sz="1800" b="0" i="0" u="none" strike="noStrike" baseline="0" dirty="0">
                <a:latin typeface="DejaVuSerif"/>
              </a:rPr>
              <a:t>and add the same to the income of the </a:t>
            </a:r>
            <a:r>
              <a:rPr lang="en-GB" sz="1800" b="0" i="0" u="none" strike="noStrike" baseline="0" dirty="0" err="1">
                <a:latin typeface="DejaVuSerif"/>
              </a:rPr>
              <a:t>assessee</a:t>
            </a:r>
            <a:r>
              <a:rPr lang="en-GB" sz="1800" b="0" i="0" u="none" strike="noStrike" baseline="0" dirty="0">
                <a:latin typeface="DejaVuSerif"/>
              </a:rPr>
              <a:t>.</a:t>
            </a:r>
          </a:p>
          <a:p>
            <a:pPr algn="l"/>
            <a:r>
              <a:rPr lang="en-GB" sz="1800" b="0" i="0" u="none" strike="noStrike" baseline="0" dirty="0">
                <a:latin typeface="DejaVuSerif"/>
              </a:rPr>
              <a:t>c. The A.O. suggested to initiate penalty u/s 271(1)(c) after each addition for concealment of</a:t>
            </a:r>
          </a:p>
          <a:p>
            <a:pPr algn="l"/>
            <a:r>
              <a:rPr lang="en-GB" sz="1800" b="0" i="0" u="none" strike="noStrike" baseline="0" dirty="0">
                <a:latin typeface="DejaVuSerif"/>
              </a:rPr>
              <a:t>income instead of penalty proceedings u/s 271AAC.</a:t>
            </a:r>
          </a:p>
          <a:p>
            <a:pPr algn="l"/>
            <a:r>
              <a:rPr lang="en-GB" sz="1800" b="0" i="0" u="none" strike="noStrike" baseline="0" dirty="0">
                <a:latin typeface="DejaVuSerif"/>
              </a:rPr>
              <a:t>Suggestions of Review Unit were accepted and an addition of Rs. 68,03,621/- instead of Rs. 56,54,470/-</a:t>
            </a:r>
          </a:p>
          <a:p>
            <a:pPr algn="l"/>
            <a:r>
              <a:rPr lang="en-GB" sz="1800" b="0" i="0" u="none" strike="noStrike" baseline="0" dirty="0">
                <a:latin typeface="DejaVuSerif"/>
              </a:rPr>
              <a:t>was made to the income of the </a:t>
            </a:r>
            <a:r>
              <a:rPr lang="en-GB" sz="1800" b="0" i="0" u="none" strike="noStrike" baseline="0" dirty="0" err="1">
                <a:latin typeface="DejaVuSerif"/>
              </a:rPr>
              <a:t>assessee</a:t>
            </a:r>
            <a:r>
              <a:rPr lang="en-GB" sz="1800" b="0" i="0" u="none" strike="noStrike" baseline="0" dirty="0">
                <a:latin typeface="DejaVuSerif"/>
              </a:rPr>
              <a:t>. </a:t>
            </a:r>
            <a:endParaRPr lang="en-IN" dirty="0"/>
          </a:p>
        </p:txBody>
      </p:sp>
      <p:sp>
        <p:nvSpPr>
          <p:cNvPr id="2" name="Title 1">
            <a:extLst>
              <a:ext uri="{FF2B5EF4-FFF2-40B4-BE49-F238E27FC236}">
                <a16:creationId xmlns:a16="http://schemas.microsoft.com/office/drawing/2014/main" id="{50B675E6-4D81-D6B9-A628-F7C7299FA9FB}"/>
              </a:ext>
            </a:extLst>
          </p:cNvPr>
          <p:cNvSpPr txBox="1">
            <a:spLocks/>
          </p:cNvSpPr>
          <p:nvPr/>
        </p:nvSpPr>
        <p:spPr>
          <a:xfrm>
            <a:off x="1357834" y="415964"/>
            <a:ext cx="9605635" cy="1059305"/>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a:t>Some Cases reported by Ao</a:t>
            </a:r>
            <a:r>
              <a:rPr lang="en-US" sz="2000"/>
              <a:t>s </a:t>
            </a:r>
            <a:r>
              <a:rPr lang="en-US"/>
              <a:t>of ru (Cont..)</a:t>
            </a:r>
            <a:endParaRPr lang="en-IN" dirty="0"/>
          </a:p>
        </p:txBody>
      </p:sp>
    </p:spTree>
    <p:extLst>
      <p:ext uri="{BB962C8B-B14F-4D97-AF65-F5344CB8AC3E}">
        <p14:creationId xmlns:p14="http://schemas.microsoft.com/office/powerpoint/2010/main" val="3652205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8D071-B4B0-16EC-85A8-6710A4011FCC}"/>
              </a:ext>
            </a:extLst>
          </p:cNvPr>
          <p:cNvSpPr>
            <a:spLocks noGrp="1"/>
          </p:cNvSpPr>
          <p:nvPr>
            <p:ph type="title"/>
          </p:nvPr>
        </p:nvSpPr>
        <p:spPr>
          <a:xfrm>
            <a:off x="1451579" y="804520"/>
            <a:ext cx="9603275" cy="1024280"/>
          </a:xfrm>
        </p:spPr>
        <p:txBody>
          <a:bodyPr/>
          <a:lstStyle/>
          <a:p>
            <a:r>
              <a:rPr lang="en-US" dirty="0"/>
              <a:t>Scope of review unit</a:t>
            </a:r>
            <a:endParaRPr lang="en-IN" dirty="0"/>
          </a:p>
        </p:txBody>
      </p:sp>
      <p:sp>
        <p:nvSpPr>
          <p:cNvPr id="3" name="Content Placeholder 2">
            <a:extLst>
              <a:ext uri="{FF2B5EF4-FFF2-40B4-BE49-F238E27FC236}">
                <a16:creationId xmlns:a16="http://schemas.microsoft.com/office/drawing/2014/main" id="{F7C6309B-1430-9504-DAE0-52E6A36250CB}"/>
              </a:ext>
            </a:extLst>
          </p:cNvPr>
          <p:cNvSpPr>
            <a:spLocks noGrp="1"/>
          </p:cNvSpPr>
          <p:nvPr>
            <p:ph idx="1"/>
          </p:nvPr>
        </p:nvSpPr>
        <p:spPr/>
        <p:txBody>
          <a:bodyPr>
            <a:normAutofit/>
          </a:bodyPr>
          <a:lstStyle/>
          <a:p>
            <a:pPr marL="0" indent="0" algn="just">
              <a:buNone/>
            </a:pPr>
            <a:r>
              <a:rPr lang="en-IN" dirty="0"/>
              <a:t>Based on the evaluation made by the Risk Management Strategy(RMS), the ILDP of assessment u/s 143(3), 144, reassessment 147 and draft orders of penalties under various sections are sent to the Review Unit by the National Faceless Assessment Centre (</a:t>
            </a:r>
            <a:r>
              <a:rPr lang="en-IN" dirty="0" err="1"/>
              <a:t>NaFAC</a:t>
            </a:r>
            <a:r>
              <a:rPr lang="en-IN" dirty="0"/>
              <a:t>).</a:t>
            </a:r>
          </a:p>
          <a:p>
            <a:pPr marL="0" indent="0" algn="just">
              <a:buNone/>
            </a:pPr>
            <a:r>
              <a:rPr lang="en-IN" dirty="0"/>
              <a:t>After examination/verification, the options available with RU are:</a:t>
            </a:r>
          </a:p>
          <a:p>
            <a:pPr algn="just">
              <a:buFont typeface="Wingdings" panose="05000000000000000000" pitchFamily="2" charset="2"/>
              <a:buChar char="Ø"/>
            </a:pPr>
            <a:r>
              <a:rPr lang="en-IN" dirty="0"/>
              <a:t>CONCURRING with the ILDP / draft order</a:t>
            </a:r>
          </a:p>
          <a:p>
            <a:pPr algn="just">
              <a:buFont typeface="Wingdings" panose="05000000000000000000" pitchFamily="2" charset="2"/>
              <a:buChar char="Ø"/>
            </a:pPr>
            <a:r>
              <a:rPr lang="en-IN" dirty="0"/>
              <a:t>Propose  MODIFICATIONS in ILDP after giving reasons</a:t>
            </a:r>
          </a:p>
          <a:p>
            <a:pPr marL="0" indent="0" algn="just">
              <a:buNone/>
            </a:pPr>
            <a:endParaRPr lang="en-IN" dirty="0"/>
          </a:p>
        </p:txBody>
      </p:sp>
      <p:sp>
        <p:nvSpPr>
          <p:cNvPr id="6" name="Slide Number Placeholder 5"/>
          <p:cNvSpPr>
            <a:spLocks noGrp="1"/>
          </p:cNvSpPr>
          <p:nvPr>
            <p:ph type="sldNum" sz="quarter" idx="12"/>
          </p:nvPr>
        </p:nvSpPr>
        <p:spPr>
          <a:xfrm>
            <a:off x="11380981" y="5608366"/>
            <a:ext cx="811019" cy="503578"/>
          </a:xfrm>
        </p:spPr>
        <p:txBody>
          <a:bodyPr/>
          <a:lstStyle/>
          <a:p>
            <a:fld id="{637128C9-88CF-4E9D-B071-C05ABA9EA764}" type="slidenum">
              <a:rPr lang="en-IN" smtClean="0">
                <a:solidFill>
                  <a:schemeClr val="bg2">
                    <a:lumMod val="50000"/>
                  </a:schemeClr>
                </a:solidFill>
              </a:rPr>
              <a:t>6</a:t>
            </a:fld>
            <a:endParaRPr lang="en-IN" dirty="0">
              <a:solidFill>
                <a:schemeClr val="bg2">
                  <a:lumMod val="50000"/>
                </a:schemeClr>
              </a:solidFill>
            </a:endParaRPr>
          </a:p>
        </p:txBody>
      </p:sp>
    </p:spTree>
    <p:extLst>
      <p:ext uri="{BB962C8B-B14F-4D97-AF65-F5344CB8AC3E}">
        <p14:creationId xmlns:p14="http://schemas.microsoft.com/office/powerpoint/2010/main" val="400420645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E1E56D1-C748-B7CD-BDFE-146B6F31D0A7}"/>
              </a:ext>
            </a:extLst>
          </p:cNvPr>
          <p:cNvSpPr txBox="1"/>
          <p:nvPr/>
        </p:nvSpPr>
        <p:spPr>
          <a:xfrm>
            <a:off x="513183" y="1045027"/>
            <a:ext cx="10739535" cy="3970318"/>
          </a:xfrm>
          <a:prstGeom prst="rect">
            <a:avLst/>
          </a:prstGeom>
          <a:noFill/>
        </p:spPr>
        <p:txBody>
          <a:bodyPr wrap="square">
            <a:spAutoFit/>
          </a:bodyPr>
          <a:lstStyle/>
          <a:p>
            <a:pPr algn="l"/>
            <a:endParaRPr lang="fi-FI" sz="1800" b="0" i="0" u="none" strike="noStrike" baseline="0" dirty="0">
              <a:latin typeface="DejaVuSerif"/>
            </a:endParaRPr>
          </a:p>
          <a:p>
            <a:pPr algn="l"/>
            <a:r>
              <a:rPr lang="en-GB" sz="1800" b="0" i="0" u="none" strike="noStrike" baseline="0" dirty="0">
                <a:latin typeface="DejaVuSerif"/>
              </a:rPr>
              <a:t>The case was selected for scrutiny under computer aided Scrutiny Selection on the issue of</a:t>
            </a:r>
          </a:p>
          <a:p>
            <a:pPr algn="l"/>
            <a:r>
              <a:rPr lang="en-IN" sz="1800" b="0" i="0" u="none" strike="noStrike" baseline="0" dirty="0">
                <a:latin typeface="DejaVuSerif"/>
              </a:rPr>
              <a:t>Business Purchases.</a:t>
            </a:r>
          </a:p>
          <a:p>
            <a:pPr algn="l"/>
            <a:r>
              <a:rPr lang="en-IN" sz="1800" b="0" i="0" u="none" strike="noStrike" baseline="0" dirty="0">
                <a:latin typeface="DejaVuSerif"/>
              </a:rPr>
              <a:t>Observation/Suggestion of Review:</a:t>
            </a:r>
          </a:p>
          <a:p>
            <a:pPr algn="l"/>
            <a:r>
              <a:rPr lang="en-GB" sz="1800" b="0" i="0" u="none" strike="noStrike" baseline="0" dirty="0">
                <a:latin typeface="DejaVuSerif"/>
              </a:rPr>
              <a:t>The </a:t>
            </a:r>
            <a:r>
              <a:rPr lang="en-GB" sz="1800" b="0" i="0" u="none" strike="noStrike" baseline="0" dirty="0" err="1">
                <a:latin typeface="DejaVuSerif"/>
              </a:rPr>
              <a:t>assessee</a:t>
            </a:r>
            <a:r>
              <a:rPr lang="en-GB" sz="1800" b="0" i="0" u="none" strike="noStrike" baseline="0" dirty="0">
                <a:latin typeface="DejaVuSerif"/>
              </a:rPr>
              <a:t> filed the return of income u/s 139(1) on 15.03.2022 showing total income of Rs. 38,12,460/-. The AU in the ILDP made addition of Rs. 3,01,41,463/-, as per Section44AD of the Act taking the 8% profit on the total unverified purchase of Rs. 37,67,68,288/- which was computed at </a:t>
            </a:r>
            <a:r>
              <a:rPr lang="en-IN" sz="1800" b="0" i="0" u="none" strike="noStrike" baseline="0" dirty="0">
                <a:latin typeface="DejaVuSerif"/>
              </a:rPr>
              <a:t>Rs. 3,01,41,463/-.</a:t>
            </a:r>
          </a:p>
          <a:p>
            <a:pPr algn="l"/>
            <a:r>
              <a:rPr lang="en-GB" sz="1800" b="0" i="0" u="none" strike="noStrike" baseline="0" dirty="0">
                <a:latin typeface="DejaVuSerif"/>
              </a:rPr>
              <a:t>The RU suggested AU to complete the assessment by considering the whole unexplained purchases as unexplained expenditure u/s 69C of the Act, considering the judgement of Hon’ble Supreme Court in the case of N K Proteins Vs. DCIT (2017) 292 CTR 354 (SC).</a:t>
            </a:r>
          </a:p>
          <a:p>
            <a:pPr algn="l"/>
            <a:endParaRPr lang="en-GB" sz="1800" b="0" i="0" u="none" strike="noStrike" baseline="0" dirty="0">
              <a:latin typeface="DejaVuSerif"/>
            </a:endParaRPr>
          </a:p>
          <a:p>
            <a:pPr algn="l"/>
            <a:r>
              <a:rPr lang="en-GB" sz="1800" b="0" i="0" u="none" strike="noStrike" baseline="0" dirty="0">
                <a:latin typeface="DejaVuSerif"/>
              </a:rPr>
              <a:t>Action taken by the AU in consequent to Review Report</a:t>
            </a:r>
          </a:p>
          <a:p>
            <a:pPr algn="l"/>
            <a:r>
              <a:rPr lang="en-GB" sz="1800" b="0" i="0" u="none" strike="noStrike" baseline="0" dirty="0">
                <a:latin typeface="DejaVuSerif"/>
              </a:rPr>
              <a:t>The AU accepted the suggestion of the RU and made addition of Rs. 37,67,68,288/- to the total</a:t>
            </a:r>
          </a:p>
          <a:p>
            <a:pPr algn="l"/>
            <a:r>
              <a:rPr lang="en-GB" sz="1800" b="0" i="0" u="none" strike="noStrike" baseline="0" dirty="0">
                <a:latin typeface="DejaVuSerif"/>
              </a:rPr>
              <a:t>income of the </a:t>
            </a:r>
            <a:r>
              <a:rPr lang="en-GB" sz="1800" b="0" i="0" u="none" strike="noStrike" baseline="0" dirty="0" err="1">
                <a:latin typeface="DejaVuSerif"/>
              </a:rPr>
              <a:t>assessee</a:t>
            </a:r>
            <a:r>
              <a:rPr lang="en-GB" sz="1800" b="0" i="0" u="none" strike="noStrike" baseline="0" dirty="0">
                <a:latin typeface="DejaVuSerif"/>
              </a:rPr>
              <a:t> for the year under consideration.</a:t>
            </a:r>
          </a:p>
        </p:txBody>
      </p:sp>
      <p:sp>
        <p:nvSpPr>
          <p:cNvPr id="2" name="Title 1">
            <a:extLst>
              <a:ext uri="{FF2B5EF4-FFF2-40B4-BE49-F238E27FC236}">
                <a16:creationId xmlns:a16="http://schemas.microsoft.com/office/drawing/2014/main" id="{767DBE92-2EF0-4ABC-7A3D-C8D7BAF7FB6A}"/>
              </a:ext>
            </a:extLst>
          </p:cNvPr>
          <p:cNvSpPr txBox="1">
            <a:spLocks/>
          </p:cNvSpPr>
          <p:nvPr/>
        </p:nvSpPr>
        <p:spPr>
          <a:xfrm>
            <a:off x="1293182" y="515374"/>
            <a:ext cx="9605635" cy="1059305"/>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a:t>Some Cases reported by Ao</a:t>
            </a:r>
            <a:r>
              <a:rPr lang="en-US" sz="2000"/>
              <a:t>s </a:t>
            </a:r>
            <a:r>
              <a:rPr lang="en-US"/>
              <a:t>of ru (Cont..)</a:t>
            </a:r>
            <a:endParaRPr lang="en-IN" dirty="0"/>
          </a:p>
        </p:txBody>
      </p:sp>
    </p:spTree>
    <p:extLst>
      <p:ext uri="{BB962C8B-B14F-4D97-AF65-F5344CB8AC3E}">
        <p14:creationId xmlns:p14="http://schemas.microsoft.com/office/powerpoint/2010/main" val="40860573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A4FD822-E19F-AD1C-E9C3-587FFB421A5E}"/>
              </a:ext>
            </a:extLst>
          </p:cNvPr>
          <p:cNvSpPr txBox="1"/>
          <p:nvPr/>
        </p:nvSpPr>
        <p:spPr>
          <a:xfrm>
            <a:off x="429208" y="1129005"/>
            <a:ext cx="11653935" cy="3693319"/>
          </a:xfrm>
          <a:prstGeom prst="rect">
            <a:avLst/>
          </a:prstGeom>
          <a:noFill/>
        </p:spPr>
        <p:txBody>
          <a:bodyPr wrap="square">
            <a:spAutoFit/>
          </a:bodyPr>
          <a:lstStyle/>
          <a:p>
            <a:pPr algn="l"/>
            <a:endParaRPr lang="fr-FR" sz="1800" b="0" i="0" u="none" strike="noStrike" baseline="0" dirty="0">
              <a:latin typeface="DejaVuSerif"/>
            </a:endParaRPr>
          </a:p>
          <a:p>
            <a:pPr algn="l"/>
            <a:r>
              <a:rPr lang="en-GB" sz="1800" b="0" i="0" u="none" strike="noStrike" baseline="0" dirty="0">
                <a:latin typeface="DejaVuSerif"/>
              </a:rPr>
              <a:t>‘Large Payments made under Section 194C to the persons who have not filed the return of</a:t>
            </a:r>
          </a:p>
          <a:p>
            <a:pPr algn="l"/>
            <a:r>
              <a:rPr lang="en-IN" sz="1800" b="0" i="0" u="none" strike="noStrike" baseline="0" dirty="0">
                <a:latin typeface="DejaVuSerif"/>
              </a:rPr>
              <a:t>income.’</a:t>
            </a:r>
          </a:p>
          <a:p>
            <a:pPr algn="l"/>
            <a:r>
              <a:rPr lang="en-IN" sz="1800" b="0" i="0" u="none" strike="noStrike" baseline="0" dirty="0">
                <a:latin typeface="DejaVuSerif"/>
              </a:rPr>
              <a:t>Observation/Suggestion of Review:</a:t>
            </a:r>
          </a:p>
          <a:p>
            <a:pPr algn="l"/>
            <a:r>
              <a:rPr lang="en-GB" sz="1800" b="0" i="0" u="none" strike="noStrike" baseline="0" dirty="0">
                <a:latin typeface="DejaVuSerif"/>
              </a:rPr>
              <a:t>The </a:t>
            </a:r>
            <a:r>
              <a:rPr lang="en-GB" sz="1800" b="0" i="0" u="none" strike="noStrike" baseline="0" dirty="0" err="1">
                <a:latin typeface="DejaVuSerif"/>
              </a:rPr>
              <a:t>assessee</a:t>
            </a:r>
            <a:r>
              <a:rPr lang="en-GB" sz="1800" b="0" i="0" u="none" strike="noStrike" baseline="0" dirty="0">
                <a:latin typeface="DejaVuSerif"/>
              </a:rPr>
              <a:t> filed the return of income declaring total income of Rs. 88,63,540/-.</a:t>
            </a:r>
          </a:p>
          <a:p>
            <a:pPr algn="l"/>
            <a:r>
              <a:rPr lang="en-GB" sz="1800" b="0" i="0" u="none" strike="noStrike" baseline="0" dirty="0">
                <a:latin typeface="DejaVuSerif"/>
              </a:rPr>
              <a:t>The AU had framed the ILDP at proposed assessed income of</a:t>
            </a:r>
          </a:p>
          <a:p>
            <a:pPr algn="l"/>
            <a:r>
              <a:rPr lang="en-GB" sz="1800" b="0" i="0" u="none" strike="noStrike" baseline="0" dirty="0">
                <a:latin typeface="DejaVuSerif"/>
              </a:rPr>
              <a:t>Rs. 2,52,90,255/- with total addition of Rs. 1,64,26,715/- .</a:t>
            </a:r>
          </a:p>
          <a:p>
            <a:pPr algn="l"/>
            <a:r>
              <a:rPr lang="en-GB" sz="1800" b="0" i="0" u="none" strike="noStrike" baseline="0" dirty="0">
                <a:latin typeface="DejaVuSerif"/>
              </a:rPr>
              <a:t>On perusal of the Audit Report 3CD, it was noticed that the </a:t>
            </a:r>
            <a:r>
              <a:rPr lang="en-GB" sz="1800" b="0" i="0" u="none" strike="noStrike" baseline="0" dirty="0" err="1">
                <a:latin typeface="DejaVuSerif"/>
              </a:rPr>
              <a:t>assessee</a:t>
            </a:r>
            <a:r>
              <a:rPr lang="en-GB" sz="1800" b="0" i="0" u="none" strike="noStrike" baseline="0" dirty="0">
                <a:latin typeface="DejaVuSerif"/>
              </a:rPr>
              <a:t> had not made TDS in respect of various expenses claimed in the P&amp;L account. The AU was suggested to ask the </a:t>
            </a:r>
            <a:r>
              <a:rPr lang="en-GB" sz="1800" b="0" i="0" u="none" strike="noStrike" baseline="0" dirty="0" err="1">
                <a:latin typeface="DejaVuSerif"/>
              </a:rPr>
              <a:t>assessee</a:t>
            </a:r>
            <a:r>
              <a:rPr lang="en-GB" sz="1800" b="0" i="0" u="none" strike="noStrike" baseline="0" dirty="0">
                <a:latin typeface="DejaVuSerif"/>
              </a:rPr>
              <a:t> to provide the details of the person to whom payment made for the expenditure and TDS deducted as per the provision, in case of insufficient details and discrepancy the same amount should be disallowed u/s 40(a)(</a:t>
            </a:r>
            <a:r>
              <a:rPr lang="en-GB" sz="1800" b="0" i="0" u="none" strike="noStrike" baseline="0" dirty="0" err="1">
                <a:latin typeface="DejaVuSerif"/>
              </a:rPr>
              <a:t>ia</a:t>
            </a:r>
            <a:r>
              <a:rPr lang="en-GB" sz="1800" b="0" i="0" u="none" strike="noStrike" baseline="0" dirty="0">
                <a:latin typeface="DejaVuSerif"/>
              </a:rPr>
              <a:t>) of the Act and to be added back to the total income of the </a:t>
            </a:r>
            <a:r>
              <a:rPr lang="en-GB" sz="1800" b="0" i="0" u="none" strike="noStrike" baseline="0" dirty="0" err="1">
                <a:latin typeface="DejaVuSerif"/>
              </a:rPr>
              <a:t>assessee</a:t>
            </a:r>
            <a:r>
              <a:rPr lang="en-GB" sz="1800" b="0" i="0" u="none" strike="noStrike" baseline="0" dirty="0">
                <a:latin typeface="DejaVuSerif"/>
              </a:rPr>
              <a:t>.</a:t>
            </a:r>
          </a:p>
          <a:p>
            <a:pPr algn="l"/>
            <a:r>
              <a:rPr lang="en-GB" sz="1800" b="0" i="0" u="none" strike="noStrike" baseline="0" dirty="0">
                <a:latin typeface="DejaVuSerif"/>
              </a:rPr>
              <a:t>The AU accepted the suggestion of the RU and made addition of Rs. 84,76,997/-on account of disallowance u/s 40(a)(</a:t>
            </a:r>
            <a:r>
              <a:rPr lang="en-GB" sz="1800" b="0" i="0" u="none" strike="noStrike" baseline="0" dirty="0" err="1">
                <a:latin typeface="DejaVuSerif"/>
              </a:rPr>
              <a:t>ia</a:t>
            </a:r>
            <a:r>
              <a:rPr lang="en-GB" sz="1800" b="0" i="0" u="none" strike="noStrike" baseline="0" dirty="0">
                <a:latin typeface="DejaVuSerif"/>
              </a:rPr>
              <a:t>) of the Act.</a:t>
            </a:r>
            <a:endParaRPr lang="en-IN" dirty="0"/>
          </a:p>
        </p:txBody>
      </p:sp>
      <p:sp>
        <p:nvSpPr>
          <p:cNvPr id="2" name="Title 1">
            <a:extLst>
              <a:ext uri="{FF2B5EF4-FFF2-40B4-BE49-F238E27FC236}">
                <a16:creationId xmlns:a16="http://schemas.microsoft.com/office/drawing/2014/main" id="{CD399569-8496-7B10-DD7F-341F04BDC38B}"/>
              </a:ext>
            </a:extLst>
          </p:cNvPr>
          <p:cNvSpPr txBox="1">
            <a:spLocks/>
          </p:cNvSpPr>
          <p:nvPr/>
        </p:nvSpPr>
        <p:spPr>
          <a:xfrm>
            <a:off x="1113315" y="487648"/>
            <a:ext cx="9605635" cy="1059305"/>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a:t>Some Cases reported by Ao</a:t>
            </a:r>
            <a:r>
              <a:rPr lang="en-US" sz="2000"/>
              <a:t>s </a:t>
            </a:r>
            <a:r>
              <a:rPr lang="en-US"/>
              <a:t>of ru (Cont..)</a:t>
            </a:r>
            <a:endParaRPr lang="en-IN" dirty="0"/>
          </a:p>
        </p:txBody>
      </p:sp>
    </p:spTree>
    <p:extLst>
      <p:ext uri="{BB962C8B-B14F-4D97-AF65-F5344CB8AC3E}">
        <p14:creationId xmlns:p14="http://schemas.microsoft.com/office/powerpoint/2010/main" val="362230773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7429E4-82F4-E2E3-DB97-675A6E91046F}"/>
              </a:ext>
            </a:extLst>
          </p:cNvPr>
          <p:cNvSpPr txBox="1"/>
          <p:nvPr/>
        </p:nvSpPr>
        <p:spPr>
          <a:xfrm>
            <a:off x="307908" y="1063691"/>
            <a:ext cx="11346025" cy="4524315"/>
          </a:xfrm>
          <a:prstGeom prst="rect">
            <a:avLst/>
          </a:prstGeom>
          <a:noFill/>
        </p:spPr>
        <p:txBody>
          <a:bodyPr wrap="square">
            <a:spAutoFit/>
          </a:bodyPr>
          <a:lstStyle/>
          <a:p>
            <a:pPr algn="l"/>
            <a:endParaRPr lang="en-IN" sz="1800" b="0" i="0" u="none" strike="noStrike" baseline="0" dirty="0">
              <a:latin typeface="DejaVuSerif"/>
            </a:endParaRPr>
          </a:p>
          <a:p>
            <a:pPr algn="l"/>
            <a:r>
              <a:rPr lang="en-GB" sz="1800" b="0" i="0" u="none" strike="noStrike" baseline="0" dirty="0">
                <a:latin typeface="DejaVuSerif"/>
              </a:rPr>
              <a:t>Issue-Large payments made under section 194C to persons who have not filed return of income.</a:t>
            </a:r>
          </a:p>
          <a:p>
            <a:pPr algn="l"/>
            <a:r>
              <a:rPr lang="en-GB" sz="1800" b="0" i="0" u="none" strike="noStrike" baseline="0" dirty="0">
                <a:latin typeface="DejaVuSerif"/>
              </a:rPr>
              <a:t>In the instant case the Income and Loss Determination Proposal (ILDP) was framed by the AU</a:t>
            </a:r>
          </a:p>
          <a:p>
            <a:pPr algn="l"/>
            <a:r>
              <a:rPr lang="en-GB" sz="1800" b="0" i="0" u="none" strike="noStrike" baseline="0" dirty="0">
                <a:latin typeface="DejaVuSerif"/>
              </a:rPr>
              <a:t>proposed assessed income of Rs. 1,62,20,209/- against the returned income of Rs. 84,13,180/- after making addition of Rs. 78,07,029/-.</a:t>
            </a:r>
          </a:p>
          <a:p>
            <a:pPr algn="l"/>
            <a:r>
              <a:rPr lang="en-GB" sz="1800" b="0" i="0" u="none" strike="noStrike" baseline="0" dirty="0">
                <a:latin typeface="DejaVuSerif"/>
              </a:rPr>
              <a:t>On perusal of the records available on the ITBA portal and ILDP, following modification was</a:t>
            </a:r>
          </a:p>
          <a:p>
            <a:pPr algn="l"/>
            <a:r>
              <a:rPr lang="en-IN" sz="1800" b="0" i="0" u="none" strike="noStrike" baseline="0" dirty="0">
                <a:latin typeface="DejaVuSerif"/>
              </a:rPr>
              <a:t>suggested to AU: -</a:t>
            </a:r>
          </a:p>
          <a:p>
            <a:pPr algn="l"/>
            <a:r>
              <a:rPr lang="en-GB" sz="1800" b="0" i="0" u="none" strike="noStrike" baseline="0" dirty="0">
                <a:latin typeface="DejaVuSerif"/>
              </a:rPr>
              <a:t>The AU made an addition by disallowance of expenses to Rs. 78,07,029/-@ 8% of the total amount of contractual payments u/s 194C to the extent of 9,75,87,863/- on the estimated basis.  However, as per physical report, the party to whom payments were claimed to have made, was not in operations at the given address. The </a:t>
            </a:r>
            <a:r>
              <a:rPr lang="en-GB" sz="1800" b="0" i="0" u="none" strike="noStrike" baseline="0" dirty="0" err="1">
                <a:latin typeface="DejaVuSerif"/>
              </a:rPr>
              <a:t>assessee</a:t>
            </a:r>
            <a:r>
              <a:rPr lang="en-GB" sz="1800" b="0" i="0" u="none" strike="noStrike" baseline="0" dirty="0">
                <a:latin typeface="DejaVuSerif"/>
              </a:rPr>
              <a:t> failed to substantiate its claim for the payment of Rs. 9,75,87,863/- u/s 194C</a:t>
            </a:r>
          </a:p>
          <a:p>
            <a:pPr algn="l"/>
            <a:r>
              <a:rPr lang="en-GB" sz="1800" b="0" i="0" u="none" strike="noStrike" baseline="0" dirty="0">
                <a:latin typeface="DejaVuSerif"/>
              </a:rPr>
              <a:t>Considering the judgment of Hon’ble Supreme Court in the case of N.K. Proteins Vs. DCIT(2017) 292 CTR 354(SC), the AU was suggested to complete the assessment by considering the whole unexplained contractual payments of Rs. 9,75,87,863/- treating as unexplained expenditure u/s 69C</a:t>
            </a:r>
            <a:r>
              <a:rPr lang="en-IN" sz="1800" b="0" i="0" u="none" strike="noStrike" baseline="0" dirty="0">
                <a:latin typeface="DejaVuSerif"/>
              </a:rPr>
              <a:t>.</a:t>
            </a:r>
          </a:p>
          <a:p>
            <a:pPr algn="l"/>
            <a:r>
              <a:rPr lang="en-GB" sz="1800" b="0" i="0" u="none" strike="noStrike" baseline="0" dirty="0">
                <a:latin typeface="DejaVuSerif"/>
              </a:rPr>
              <a:t>The AU accepted the suggestion of the RU and made addition of Rs. 8,97,80,834/-in respect of</a:t>
            </a:r>
          </a:p>
          <a:p>
            <a:pPr algn="l"/>
            <a:r>
              <a:rPr lang="en-GB" sz="1800" b="0" i="0" u="none" strike="noStrike" baseline="0" dirty="0">
                <a:latin typeface="DejaVuSerif"/>
              </a:rPr>
              <a:t>issue of contractual payments u/s 194C.</a:t>
            </a:r>
            <a:endParaRPr lang="en-IN" dirty="0"/>
          </a:p>
        </p:txBody>
      </p:sp>
      <p:sp>
        <p:nvSpPr>
          <p:cNvPr id="2" name="Title 1">
            <a:extLst>
              <a:ext uri="{FF2B5EF4-FFF2-40B4-BE49-F238E27FC236}">
                <a16:creationId xmlns:a16="http://schemas.microsoft.com/office/drawing/2014/main" id="{F06264EA-BDBB-1D96-2E01-5792C1213D89}"/>
              </a:ext>
            </a:extLst>
          </p:cNvPr>
          <p:cNvSpPr txBox="1">
            <a:spLocks/>
          </p:cNvSpPr>
          <p:nvPr/>
        </p:nvSpPr>
        <p:spPr>
          <a:xfrm>
            <a:off x="1293182" y="366351"/>
            <a:ext cx="9605635" cy="1059305"/>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a:t>Some Cases reported by Ao</a:t>
            </a:r>
            <a:r>
              <a:rPr lang="en-US" sz="2000"/>
              <a:t>s </a:t>
            </a:r>
            <a:r>
              <a:rPr lang="en-US"/>
              <a:t>of ru (Cont..)</a:t>
            </a:r>
            <a:endParaRPr lang="en-IN" dirty="0"/>
          </a:p>
        </p:txBody>
      </p:sp>
    </p:spTree>
    <p:extLst>
      <p:ext uri="{BB962C8B-B14F-4D97-AF65-F5344CB8AC3E}">
        <p14:creationId xmlns:p14="http://schemas.microsoft.com/office/powerpoint/2010/main" val="27045244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13A0135-041D-94CB-CED4-00A5906C8638}"/>
              </a:ext>
            </a:extLst>
          </p:cNvPr>
          <p:cNvSpPr txBox="1"/>
          <p:nvPr/>
        </p:nvSpPr>
        <p:spPr>
          <a:xfrm>
            <a:off x="208383" y="1268963"/>
            <a:ext cx="11775233" cy="3693319"/>
          </a:xfrm>
          <a:prstGeom prst="rect">
            <a:avLst/>
          </a:prstGeom>
          <a:noFill/>
        </p:spPr>
        <p:txBody>
          <a:bodyPr wrap="square">
            <a:spAutoFit/>
          </a:bodyPr>
          <a:lstStyle/>
          <a:p>
            <a:pPr algn="l"/>
            <a:endParaRPr lang="en-IN" sz="1800" b="0" i="0" u="none" strike="noStrike" baseline="0" dirty="0">
              <a:latin typeface="DejaVuSerif"/>
            </a:endParaRPr>
          </a:p>
          <a:p>
            <a:pPr algn="l"/>
            <a:r>
              <a:rPr lang="en-GB" sz="1800" b="0" i="0" u="none" strike="noStrike" baseline="0" dirty="0">
                <a:latin typeface="DejaVuSerif"/>
              </a:rPr>
              <a:t>The </a:t>
            </a:r>
            <a:r>
              <a:rPr lang="en-GB" sz="1800" b="0" i="0" u="none" strike="noStrike" baseline="0" dirty="0" err="1">
                <a:latin typeface="DejaVuSerif"/>
              </a:rPr>
              <a:t>Assessee</a:t>
            </a:r>
            <a:r>
              <a:rPr lang="en-GB" sz="1800" b="0" i="0" u="none" strike="noStrike" baseline="0" dirty="0">
                <a:latin typeface="DejaVuSerif"/>
              </a:rPr>
              <a:t> is an individual and had not filed return of income for A Y 2018-19. As per</a:t>
            </a:r>
          </a:p>
          <a:p>
            <a:pPr algn="l"/>
            <a:r>
              <a:rPr lang="en-GB" sz="1800" b="0" i="0" u="none" strike="noStrike" baseline="0" dirty="0">
                <a:latin typeface="DejaVuSerif"/>
              </a:rPr>
              <a:t>information, the </a:t>
            </a:r>
            <a:r>
              <a:rPr lang="en-GB" sz="1800" b="0" i="0" u="none" strike="noStrike" baseline="0" dirty="0" err="1">
                <a:latin typeface="DejaVuSerif"/>
              </a:rPr>
              <a:t>assessee</a:t>
            </a:r>
            <a:r>
              <a:rPr lang="en-GB" sz="1800" b="0" i="0" u="none" strike="noStrike" baseline="0" dirty="0">
                <a:latin typeface="DejaVuSerif"/>
              </a:rPr>
              <a:t> had sold immovable property for an amount of Rs.1,69,60,000/-.</a:t>
            </a:r>
          </a:p>
          <a:p>
            <a:pPr algn="l"/>
            <a:r>
              <a:rPr lang="en-GB" sz="1800" b="0" i="0" u="none" strike="noStrike" baseline="0" dirty="0">
                <a:latin typeface="DejaVuSerif"/>
              </a:rPr>
              <a:t>The ILDP was framed by the AU at proposed income of Rs. 67,84,000/- after making addition of Rs. 67,84,000/- on account of STCG.</a:t>
            </a:r>
          </a:p>
          <a:p>
            <a:pPr algn="l"/>
            <a:endParaRPr lang="en-GB" sz="1800" b="0" i="0" u="none" strike="noStrike" baseline="0" dirty="0">
              <a:latin typeface="DejaVuSerif"/>
            </a:endParaRPr>
          </a:p>
          <a:p>
            <a:pPr algn="l"/>
            <a:r>
              <a:rPr lang="en-GB" sz="1800" b="0" i="0" u="none" strike="noStrike" baseline="0" dirty="0">
                <a:latin typeface="DejaVuSerif"/>
              </a:rPr>
              <a:t>Review report suggested modification as under:</a:t>
            </a:r>
          </a:p>
          <a:p>
            <a:pPr algn="l"/>
            <a:r>
              <a:rPr lang="en-GB" sz="1800" b="0" i="0" u="none" strike="noStrike" baseline="0" dirty="0">
                <a:latin typeface="DejaVuSerif"/>
              </a:rPr>
              <a:t>a. From the information it was observed that </a:t>
            </a:r>
            <a:r>
              <a:rPr lang="en-GB" sz="1800" b="0" i="0" u="none" strike="noStrike" baseline="0" dirty="0" err="1">
                <a:latin typeface="DejaVuSerif"/>
              </a:rPr>
              <a:t>assessee</a:t>
            </a:r>
            <a:r>
              <a:rPr lang="en-GB" sz="1800" b="0" i="0" u="none" strike="noStrike" baseline="0" dirty="0">
                <a:latin typeface="DejaVuSerif"/>
              </a:rPr>
              <a:t> had sold two immovable properties for</a:t>
            </a:r>
          </a:p>
          <a:p>
            <a:pPr algn="l"/>
            <a:r>
              <a:rPr lang="en-GB" sz="1800" b="0" i="0" u="none" strike="noStrike" baseline="0" dirty="0">
                <a:latin typeface="DejaVuSerif"/>
              </a:rPr>
              <a:t>Rs.1,69,60,000/-(47,00,000/-+1,22,60,000/-) The </a:t>
            </a:r>
            <a:r>
              <a:rPr lang="en-GB" sz="1800" b="0" i="0" u="none" strike="noStrike" baseline="0" dirty="0" err="1">
                <a:latin typeface="DejaVuSerif"/>
              </a:rPr>
              <a:t>assessee</a:t>
            </a:r>
            <a:r>
              <a:rPr lang="en-GB" sz="1800" b="0" i="0" u="none" strike="noStrike" baseline="0" dirty="0">
                <a:latin typeface="DejaVuSerif"/>
              </a:rPr>
              <a:t> was non complaint and had not filed any submission, hence it was suggested that total sale proceed of Rs.1,69,60,000/- was suggested to be added as income from STCG.</a:t>
            </a:r>
          </a:p>
          <a:p>
            <a:pPr algn="l"/>
            <a:r>
              <a:rPr lang="en-GB" dirty="0">
                <a:latin typeface="DejaVuSerif"/>
              </a:rPr>
              <a:t>b</a:t>
            </a:r>
            <a:r>
              <a:rPr lang="en-GB" sz="1800" b="0" i="0" u="none" strike="noStrike" baseline="0" dirty="0">
                <a:latin typeface="DejaVuSerif"/>
              </a:rPr>
              <a:t>. Penalty proceedings u/s 272A (1)(d) was suggested to be initiated for non-compliance of</a:t>
            </a:r>
          </a:p>
          <a:p>
            <a:pPr algn="l"/>
            <a:r>
              <a:rPr lang="en-IN" sz="1800" b="0" i="0" u="none" strike="noStrike" baseline="0" dirty="0">
                <a:latin typeface="DejaVuSerif"/>
              </a:rPr>
              <a:t>notices. </a:t>
            </a:r>
            <a:r>
              <a:rPr lang="en-GB" sz="1800" b="0" i="0" u="none" strike="noStrike" baseline="0" dirty="0">
                <a:latin typeface="DejaVuSerif"/>
              </a:rPr>
              <a:t>AO had made further addition of Rs. 1,01,76,000/- on account of sale of immovable property and initiated penalty u/s 272A(1)(d).</a:t>
            </a:r>
            <a:endParaRPr lang="en-IN" dirty="0"/>
          </a:p>
        </p:txBody>
      </p:sp>
      <p:sp>
        <p:nvSpPr>
          <p:cNvPr id="2" name="Title 1">
            <a:extLst>
              <a:ext uri="{FF2B5EF4-FFF2-40B4-BE49-F238E27FC236}">
                <a16:creationId xmlns:a16="http://schemas.microsoft.com/office/drawing/2014/main" id="{CEF2D4DB-4E36-A01A-F893-886C5684D6A8}"/>
              </a:ext>
            </a:extLst>
          </p:cNvPr>
          <p:cNvSpPr txBox="1">
            <a:spLocks/>
          </p:cNvSpPr>
          <p:nvPr/>
        </p:nvSpPr>
        <p:spPr>
          <a:xfrm>
            <a:off x="1293181" y="413003"/>
            <a:ext cx="9605635" cy="1059305"/>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a:t>Some Cases reported by Ao</a:t>
            </a:r>
            <a:r>
              <a:rPr lang="en-US" sz="2000"/>
              <a:t>s </a:t>
            </a:r>
            <a:r>
              <a:rPr lang="en-US"/>
              <a:t>of ru (Cont..)</a:t>
            </a:r>
            <a:endParaRPr lang="en-IN" dirty="0"/>
          </a:p>
        </p:txBody>
      </p:sp>
    </p:spTree>
    <p:extLst>
      <p:ext uri="{BB962C8B-B14F-4D97-AF65-F5344CB8AC3E}">
        <p14:creationId xmlns:p14="http://schemas.microsoft.com/office/powerpoint/2010/main" val="379287389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B8EE9F1-9811-9F67-6710-850535AEE080}"/>
              </a:ext>
            </a:extLst>
          </p:cNvPr>
          <p:cNvSpPr txBox="1"/>
          <p:nvPr/>
        </p:nvSpPr>
        <p:spPr>
          <a:xfrm>
            <a:off x="233265" y="886408"/>
            <a:ext cx="11364686" cy="3970318"/>
          </a:xfrm>
          <a:prstGeom prst="rect">
            <a:avLst/>
          </a:prstGeom>
          <a:noFill/>
        </p:spPr>
        <p:txBody>
          <a:bodyPr wrap="square">
            <a:spAutoFit/>
          </a:bodyPr>
          <a:lstStyle/>
          <a:p>
            <a:pPr algn="l"/>
            <a:endParaRPr lang="en-GB" sz="1800" b="0" i="0" u="none" strike="noStrike" baseline="0" dirty="0">
              <a:latin typeface="DejaVuSerif"/>
            </a:endParaRPr>
          </a:p>
          <a:p>
            <a:pPr algn="l"/>
            <a:r>
              <a:rPr lang="en-GB" sz="1800" b="0" i="0" u="none" strike="noStrike" baseline="0" dirty="0" err="1">
                <a:latin typeface="DejaVuSerif"/>
              </a:rPr>
              <a:t>Assessee</a:t>
            </a:r>
            <a:r>
              <a:rPr lang="en-GB" sz="1800" b="0" i="0" u="none" strike="noStrike" baseline="0" dirty="0">
                <a:latin typeface="DejaVuSerif"/>
              </a:rPr>
              <a:t> identified as non-filer for the A.Y2018-19. </a:t>
            </a:r>
            <a:r>
              <a:rPr lang="en-GB" sz="1800" b="0" i="0" u="none" strike="noStrike" baseline="0" dirty="0" err="1">
                <a:latin typeface="DejaVuSerif"/>
              </a:rPr>
              <a:t>Assessee</a:t>
            </a:r>
            <a:r>
              <a:rPr lang="en-GB" sz="1800" b="0" i="0" u="none" strike="noStrike" baseline="0" dirty="0">
                <a:latin typeface="DejaVuSerif"/>
              </a:rPr>
              <a:t> had made Cash deposits in bank account (other than a current Account and time deposit of Rs. 1,34,39,491/-)</a:t>
            </a:r>
          </a:p>
          <a:p>
            <a:pPr algn="l"/>
            <a:r>
              <a:rPr lang="en-IN" sz="1800" b="0" i="0" u="none" strike="noStrike" baseline="0" dirty="0">
                <a:latin typeface="DejaVuSerif"/>
              </a:rPr>
              <a:t>Observation/Suggestion of Review:</a:t>
            </a:r>
          </a:p>
          <a:p>
            <a:pPr algn="l"/>
            <a:r>
              <a:rPr lang="en-GB" dirty="0">
                <a:latin typeface="DejaVuSerif"/>
              </a:rPr>
              <a:t>a</a:t>
            </a:r>
            <a:r>
              <a:rPr lang="en-GB" sz="1800" b="0" i="0" u="none" strike="noStrike" baseline="0" dirty="0">
                <a:latin typeface="DejaVuSerif"/>
              </a:rPr>
              <a:t>. It was noticed from the bank statement that the </a:t>
            </a:r>
            <a:r>
              <a:rPr lang="en-GB" sz="1800" b="0" i="0" u="none" strike="noStrike" baseline="0" dirty="0" err="1">
                <a:latin typeface="DejaVuSerif"/>
              </a:rPr>
              <a:t>assessee</a:t>
            </a:r>
            <a:r>
              <a:rPr lang="en-GB" sz="1800" b="0" i="0" u="none" strike="noStrike" baseline="0" dirty="0">
                <a:latin typeface="DejaVuSerif"/>
              </a:rPr>
              <a:t> had total credits of Rs.10,96,61,780/-. As </a:t>
            </a:r>
            <a:r>
              <a:rPr lang="en-GB" sz="1800" b="0" i="0" u="none" strike="noStrike" baseline="0" dirty="0" err="1">
                <a:latin typeface="DejaVuSerif"/>
              </a:rPr>
              <a:t>assessee</a:t>
            </a:r>
            <a:r>
              <a:rPr lang="en-GB" sz="1800" b="0" i="0" u="none" strike="noStrike" baseline="0" dirty="0">
                <a:latin typeface="DejaVuSerif"/>
              </a:rPr>
              <a:t> had not filed its return of Income so these credits had not been offered for taxation.</a:t>
            </a:r>
          </a:p>
          <a:p>
            <a:pPr algn="l"/>
            <a:r>
              <a:rPr lang="en-GB" sz="1800" b="0" i="0" u="none" strike="noStrike" baseline="0" dirty="0">
                <a:latin typeface="DejaVuSerif"/>
              </a:rPr>
              <a:t>Therefore, AU was suggested to verify the same and take action as per the provisions of IT Act.</a:t>
            </a:r>
          </a:p>
          <a:p>
            <a:pPr algn="l"/>
            <a:r>
              <a:rPr lang="en-GB" sz="1800" b="0" i="0" u="none" strike="noStrike" baseline="0" dirty="0">
                <a:latin typeface="DejaVuSerif"/>
              </a:rPr>
              <a:t>Further, total cash deposit as per statements was Rs. 1,41,46,757/- whereas addition of Rs.</a:t>
            </a:r>
          </a:p>
          <a:p>
            <a:pPr algn="l"/>
            <a:r>
              <a:rPr lang="en-GB" sz="1800" b="0" i="0" u="none" strike="noStrike" baseline="0" dirty="0">
                <a:latin typeface="DejaVuSerif"/>
              </a:rPr>
              <a:t>1,34,39,491/- had been made. Difference of Rs. 7,07,266/- was suggested to be added to total </a:t>
            </a:r>
            <a:r>
              <a:rPr lang="en-IN" sz="1800" b="0" i="0" u="none" strike="noStrike" baseline="0" dirty="0">
                <a:latin typeface="DejaVuSerif"/>
              </a:rPr>
              <a:t>income.</a:t>
            </a:r>
          </a:p>
          <a:p>
            <a:pPr algn="l"/>
            <a:r>
              <a:rPr lang="en-GB" sz="1800" b="0" i="0" u="none" strike="noStrike" baseline="0" dirty="0">
                <a:latin typeface="DejaVuSerif"/>
              </a:rPr>
              <a:t>b. The AU was suggested to charge late fees u/s 234F of the Income Tax Act for default in</a:t>
            </a:r>
          </a:p>
          <a:p>
            <a:pPr algn="l"/>
            <a:r>
              <a:rPr lang="en-GB" sz="1800" b="0" i="0" u="none" strike="noStrike" baseline="0" dirty="0">
                <a:latin typeface="DejaVuSerif"/>
              </a:rPr>
              <a:t>furnishing return of income u/s 139 of the Act instead of initiating penalty proceedings u/s 271F.</a:t>
            </a:r>
          </a:p>
          <a:p>
            <a:pPr algn="l"/>
            <a:r>
              <a:rPr lang="en-GB" sz="1800" b="0" i="0" u="none" strike="noStrike" baseline="0" dirty="0">
                <a:latin typeface="DejaVuSerif"/>
              </a:rPr>
              <a:t>Action taken by the AU in consequence of  Review Report:</a:t>
            </a:r>
          </a:p>
          <a:p>
            <a:pPr algn="l"/>
            <a:r>
              <a:rPr lang="en-GB" sz="1800" b="0" i="0" u="none" strike="noStrike" baseline="0" dirty="0">
                <a:latin typeface="DejaVuSerif"/>
              </a:rPr>
              <a:t>Difference of cash deposit of Rs. 7,07,266/- and 10% of credits in bank amounting to Rs. 81,88,388/- added to total assessed income and brought to tax.</a:t>
            </a:r>
            <a:endParaRPr lang="en-IN" dirty="0"/>
          </a:p>
        </p:txBody>
      </p:sp>
      <p:sp>
        <p:nvSpPr>
          <p:cNvPr id="2" name="Title 1">
            <a:extLst>
              <a:ext uri="{FF2B5EF4-FFF2-40B4-BE49-F238E27FC236}">
                <a16:creationId xmlns:a16="http://schemas.microsoft.com/office/drawing/2014/main" id="{733C2664-1C61-3C1D-ED62-E5C2516A2E72}"/>
              </a:ext>
            </a:extLst>
          </p:cNvPr>
          <p:cNvSpPr txBox="1">
            <a:spLocks/>
          </p:cNvSpPr>
          <p:nvPr/>
        </p:nvSpPr>
        <p:spPr>
          <a:xfrm>
            <a:off x="1112790" y="356755"/>
            <a:ext cx="9605635" cy="1059305"/>
          </a:xfrm>
          <a:prstGeom prst="rect">
            <a:avLst/>
          </a:prstGeom>
        </p:spPr>
        <p:txBody>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a:t>Some Cases reported by Ao</a:t>
            </a:r>
            <a:r>
              <a:rPr lang="en-US" sz="2000"/>
              <a:t>s </a:t>
            </a:r>
            <a:r>
              <a:rPr lang="en-US"/>
              <a:t>of ru (Cont..)</a:t>
            </a:r>
            <a:endParaRPr lang="en-IN" dirty="0"/>
          </a:p>
        </p:txBody>
      </p:sp>
    </p:spTree>
    <p:extLst>
      <p:ext uri="{BB962C8B-B14F-4D97-AF65-F5344CB8AC3E}">
        <p14:creationId xmlns:p14="http://schemas.microsoft.com/office/powerpoint/2010/main" val="57030765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1215" y="2484220"/>
            <a:ext cx="9261222" cy="2474642"/>
          </a:xfrm>
        </p:spPr>
        <p:txBody>
          <a:bodyPr>
            <a:noAutofit/>
          </a:bodyPr>
          <a:lstStyle/>
          <a:p>
            <a:pPr algn="ctr"/>
            <a:r>
              <a:rPr lang="en-US" sz="8000" dirty="0"/>
              <a:t>SOP</a:t>
            </a:r>
            <a:r>
              <a:rPr lang="en-US" sz="4000" dirty="0"/>
              <a:t>S</a:t>
            </a:r>
            <a:r>
              <a:rPr lang="en-US" sz="8000" dirty="0"/>
              <a:t>  AND CIRCULARS</a:t>
            </a:r>
            <a:endParaRPr lang="en-IN" sz="8000" dirty="0"/>
          </a:p>
        </p:txBody>
      </p:sp>
      <p:sp>
        <p:nvSpPr>
          <p:cNvPr id="5" name="Slide Number Placeholder 4"/>
          <p:cNvSpPr>
            <a:spLocks noGrp="1"/>
          </p:cNvSpPr>
          <p:nvPr>
            <p:ph type="sldNum" sz="quarter" idx="12"/>
          </p:nvPr>
        </p:nvSpPr>
        <p:spPr>
          <a:xfrm>
            <a:off x="11380981" y="5599573"/>
            <a:ext cx="811019" cy="503578"/>
          </a:xfrm>
        </p:spPr>
        <p:txBody>
          <a:bodyPr/>
          <a:lstStyle/>
          <a:p>
            <a:fld id="{637128C9-88CF-4E9D-B071-C05ABA9EA764}" type="slidenum">
              <a:rPr lang="en-IN" smtClean="0">
                <a:solidFill>
                  <a:schemeClr val="bg2">
                    <a:lumMod val="50000"/>
                  </a:schemeClr>
                </a:solidFill>
              </a:rPr>
              <a:t>65</a:t>
            </a:fld>
            <a:endParaRPr lang="en-IN">
              <a:solidFill>
                <a:schemeClr val="bg2">
                  <a:lumMod val="50000"/>
                </a:schemeClr>
              </a:solidFill>
            </a:endParaRPr>
          </a:p>
        </p:txBody>
      </p:sp>
    </p:spTree>
    <p:extLst>
      <p:ext uri="{BB962C8B-B14F-4D97-AF65-F5344CB8AC3E}">
        <p14:creationId xmlns:p14="http://schemas.microsoft.com/office/powerpoint/2010/main" val="39002555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9D892-51C8-A622-832D-C94D8C1E1D01}"/>
              </a:ext>
            </a:extLst>
          </p:cNvPr>
          <p:cNvSpPr>
            <a:spLocks noGrp="1"/>
          </p:cNvSpPr>
          <p:nvPr>
            <p:ph type="title"/>
          </p:nvPr>
        </p:nvSpPr>
        <p:spPr/>
        <p:txBody>
          <a:bodyPr/>
          <a:lstStyle/>
          <a:p>
            <a:r>
              <a:rPr lang="en-IN" b="1" dirty="0">
                <a:solidFill>
                  <a:schemeClr val="accent2">
                    <a:lumMod val="75000"/>
                  </a:schemeClr>
                </a:solidFill>
              </a:rPr>
              <a:t>SOP dated 03.08.2022</a:t>
            </a:r>
            <a:endParaRPr lang="en-IN" sz="1800" dirty="0"/>
          </a:p>
        </p:txBody>
      </p:sp>
      <p:sp>
        <p:nvSpPr>
          <p:cNvPr id="3" name="Content Placeholder 2">
            <a:extLst>
              <a:ext uri="{FF2B5EF4-FFF2-40B4-BE49-F238E27FC236}">
                <a16:creationId xmlns:a16="http://schemas.microsoft.com/office/drawing/2014/main" id="{33C51260-997F-361E-7FB9-83A71ED00A53}"/>
              </a:ext>
            </a:extLst>
          </p:cNvPr>
          <p:cNvSpPr>
            <a:spLocks noGrp="1"/>
          </p:cNvSpPr>
          <p:nvPr>
            <p:ph sz="half" idx="1"/>
          </p:nvPr>
        </p:nvSpPr>
        <p:spPr>
          <a:xfrm>
            <a:off x="1447331" y="2010879"/>
            <a:ext cx="9607521" cy="3827946"/>
          </a:xfrm>
        </p:spPr>
        <p:txBody>
          <a:bodyPr>
            <a:noAutofit/>
          </a:bodyPr>
          <a:lstStyle/>
          <a:p>
            <a:pPr marL="0" indent="0" algn="just">
              <a:buNone/>
            </a:pPr>
            <a:r>
              <a:rPr lang="en-IN" sz="1600" dirty="0"/>
              <a:t>The main SOP governing the Faceless Assessment Scheme is dated 03.08.2022. The SOP has been issued in 4 different parts to the 4 limbs of FAS- AU,  VU,  TU and RU and have undergone periodic amendments. </a:t>
            </a:r>
          </a:p>
          <a:p>
            <a:pPr marL="0" indent="0" algn="just">
              <a:buNone/>
            </a:pPr>
            <a:r>
              <a:rPr lang="en-IN" sz="1600" dirty="0"/>
              <a:t>The duty of the RU is also to check whether the AU has followed these SOPs.  </a:t>
            </a:r>
          </a:p>
          <a:p>
            <a:pPr marL="0" indent="0" algn="just">
              <a:buNone/>
            </a:pPr>
            <a:r>
              <a:rPr lang="en-US" sz="1800" b="1" dirty="0"/>
              <a:t>The SOP deals with -</a:t>
            </a:r>
          </a:p>
          <a:p>
            <a:pPr algn="just"/>
            <a:r>
              <a:rPr lang="en-US" sz="1800" dirty="0"/>
              <a:t>How to handle the cases received for review (Concur, modification/suggestion etc.). </a:t>
            </a:r>
          </a:p>
          <a:p>
            <a:pPr algn="just"/>
            <a:r>
              <a:rPr lang="en-US" sz="1800" dirty="0"/>
              <a:t>What things needed to be examined for review.</a:t>
            </a:r>
          </a:p>
          <a:p>
            <a:pPr algn="just"/>
            <a:r>
              <a:rPr lang="en-US" sz="1800" dirty="0"/>
              <a:t>Instructions for preparing a review report.</a:t>
            </a:r>
            <a:endParaRPr lang="en-IN" sz="1800" dirty="0"/>
          </a:p>
        </p:txBody>
      </p:sp>
      <p:sp>
        <p:nvSpPr>
          <p:cNvPr id="6" name="Slide Number Placeholder 5"/>
          <p:cNvSpPr>
            <a:spLocks noGrp="1"/>
          </p:cNvSpPr>
          <p:nvPr>
            <p:ph type="sldNum" sz="quarter" idx="12"/>
          </p:nvPr>
        </p:nvSpPr>
        <p:spPr>
          <a:xfrm>
            <a:off x="11380981" y="5587036"/>
            <a:ext cx="811019" cy="503578"/>
          </a:xfrm>
        </p:spPr>
        <p:txBody>
          <a:bodyPr/>
          <a:lstStyle/>
          <a:p>
            <a:fld id="{637128C9-88CF-4E9D-B071-C05ABA9EA764}" type="slidenum">
              <a:rPr lang="en-IN" smtClean="0">
                <a:solidFill>
                  <a:schemeClr val="bg2">
                    <a:lumMod val="50000"/>
                  </a:schemeClr>
                </a:solidFill>
              </a:rPr>
              <a:t>66</a:t>
            </a:fld>
            <a:endParaRPr lang="en-IN">
              <a:solidFill>
                <a:schemeClr val="bg2">
                  <a:lumMod val="50000"/>
                </a:schemeClr>
              </a:solidFill>
            </a:endParaRPr>
          </a:p>
        </p:txBody>
      </p:sp>
    </p:spTree>
    <p:extLst>
      <p:ext uri="{BB962C8B-B14F-4D97-AF65-F5344CB8AC3E}">
        <p14:creationId xmlns:p14="http://schemas.microsoft.com/office/powerpoint/2010/main" val="68384718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68217-984D-8109-ED9C-9D8AFC4CF864}"/>
              </a:ext>
            </a:extLst>
          </p:cNvPr>
          <p:cNvSpPr>
            <a:spLocks noGrp="1"/>
          </p:cNvSpPr>
          <p:nvPr>
            <p:ph type="title"/>
          </p:nvPr>
        </p:nvSpPr>
        <p:spPr/>
        <p:txBody>
          <a:bodyPr/>
          <a:lstStyle/>
          <a:p>
            <a:r>
              <a:rPr lang="en-IN" b="1" dirty="0">
                <a:solidFill>
                  <a:schemeClr val="accent2">
                    <a:lumMod val="75000"/>
                  </a:schemeClr>
                </a:solidFill>
              </a:rPr>
              <a:t>SOP dated 06.09.2022</a:t>
            </a:r>
            <a:endParaRPr lang="en-IN" dirty="0"/>
          </a:p>
        </p:txBody>
      </p:sp>
      <p:sp>
        <p:nvSpPr>
          <p:cNvPr id="5" name="Slide Number Placeholder 4">
            <a:extLst>
              <a:ext uri="{FF2B5EF4-FFF2-40B4-BE49-F238E27FC236}">
                <a16:creationId xmlns:a16="http://schemas.microsoft.com/office/drawing/2014/main" id="{7BF9DB9F-7B8F-5585-5319-17F810F754F2}"/>
              </a:ext>
            </a:extLst>
          </p:cNvPr>
          <p:cNvSpPr>
            <a:spLocks noGrp="1"/>
          </p:cNvSpPr>
          <p:nvPr>
            <p:ph type="sldNum" sz="quarter" idx="12"/>
          </p:nvPr>
        </p:nvSpPr>
        <p:spPr/>
        <p:txBody>
          <a:bodyPr/>
          <a:lstStyle/>
          <a:p>
            <a:fld id="{637128C9-88CF-4E9D-B071-C05ABA9EA764}" type="slidenum">
              <a:rPr lang="en-IN" smtClean="0"/>
              <a:t>67</a:t>
            </a:fld>
            <a:endParaRPr lang="en-IN"/>
          </a:p>
        </p:txBody>
      </p:sp>
      <p:sp>
        <p:nvSpPr>
          <p:cNvPr id="6" name="Content Placeholder 2">
            <a:extLst>
              <a:ext uri="{FF2B5EF4-FFF2-40B4-BE49-F238E27FC236}">
                <a16:creationId xmlns:a16="http://schemas.microsoft.com/office/drawing/2014/main" id="{1DBAC4E8-7347-7C6B-EA9C-E8B0F2762C95}"/>
              </a:ext>
            </a:extLst>
          </p:cNvPr>
          <p:cNvSpPr>
            <a:spLocks noGrp="1"/>
          </p:cNvSpPr>
          <p:nvPr>
            <p:ph sz="half" idx="1"/>
          </p:nvPr>
        </p:nvSpPr>
        <p:spPr>
          <a:xfrm>
            <a:off x="1447800" y="2011363"/>
            <a:ext cx="9605635" cy="3448050"/>
          </a:xfrm>
        </p:spPr>
        <p:txBody>
          <a:bodyPr>
            <a:noAutofit/>
          </a:bodyPr>
          <a:lstStyle/>
          <a:p>
            <a:pPr marL="0" indent="0" algn="just">
              <a:buNone/>
            </a:pPr>
            <a:r>
              <a:rPr lang="en-IN" sz="1600" dirty="0"/>
              <a:t>The main SOP governing the Faceless Penalty Scheme is dated 06.09.2022. The SOP has been issued in 4 different parts to the 4 limbs of FAS- AU,  VU,  TU and RU and have undergone periodic amendments. </a:t>
            </a:r>
          </a:p>
          <a:p>
            <a:pPr marL="0" indent="0" algn="just">
              <a:buNone/>
            </a:pPr>
            <a:r>
              <a:rPr lang="en-IN" sz="1600" dirty="0"/>
              <a:t>The duty of the RU is also to check whether the AU has followed these SOPs.  </a:t>
            </a:r>
          </a:p>
          <a:p>
            <a:pPr marL="0" indent="0" algn="just">
              <a:buNone/>
            </a:pPr>
            <a:r>
              <a:rPr lang="en-US" sz="1800" b="1" dirty="0"/>
              <a:t>The SOP deals with -</a:t>
            </a:r>
          </a:p>
          <a:p>
            <a:pPr algn="just"/>
            <a:r>
              <a:rPr lang="en-US" sz="1800" dirty="0"/>
              <a:t>How to handle the cases received for review (Concur, modification/suggestion etc.). </a:t>
            </a:r>
          </a:p>
          <a:p>
            <a:pPr algn="just"/>
            <a:r>
              <a:rPr lang="en-US" sz="1800" dirty="0"/>
              <a:t>What things needed to be examined for review.</a:t>
            </a:r>
          </a:p>
          <a:p>
            <a:pPr algn="just"/>
            <a:r>
              <a:rPr lang="en-US" sz="1800" dirty="0"/>
              <a:t>Instructions for preparing a review report.</a:t>
            </a:r>
            <a:endParaRPr lang="en-IN" sz="1800" dirty="0"/>
          </a:p>
        </p:txBody>
      </p:sp>
    </p:spTree>
    <p:extLst>
      <p:ext uri="{BB962C8B-B14F-4D97-AF65-F5344CB8AC3E}">
        <p14:creationId xmlns:p14="http://schemas.microsoft.com/office/powerpoint/2010/main" val="287543352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9D892-51C8-A622-832D-C94D8C1E1D01}"/>
              </a:ext>
            </a:extLst>
          </p:cNvPr>
          <p:cNvSpPr>
            <a:spLocks noGrp="1"/>
          </p:cNvSpPr>
          <p:nvPr>
            <p:ph type="title"/>
          </p:nvPr>
        </p:nvSpPr>
        <p:spPr/>
        <p:txBody>
          <a:bodyPr/>
          <a:lstStyle/>
          <a:p>
            <a:r>
              <a:rPr lang="en-IN" sz="3200" b="1" dirty="0">
                <a:solidFill>
                  <a:schemeClr val="accent2">
                    <a:lumMod val="75000"/>
                  </a:schemeClr>
                </a:solidFill>
              </a:rPr>
              <a:t>Standard Operating procedures </a:t>
            </a:r>
            <a:endParaRPr lang="en-IN" b="1" dirty="0">
              <a:solidFill>
                <a:schemeClr val="accent2">
                  <a:lumMod val="75000"/>
                </a:schemeClr>
              </a:solidFill>
            </a:endParaRPr>
          </a:p>
        </p:txBody>
      </p:sp>
      <p:sp>
        <p:nvSpPr>
          <p:cNvPr id="3" name="Content Placeholder 2">
            <a:extLst>
              <a:ext uri="{FF2B5EF4-FFF2-40B4-BE49-F238E27FC236}">
                <a16:creationId xmlns:a16="http://schemas.microsoft.com/office/drawing/2014/main" id="{33C51260-997F-361E-7FB9-83A71ED00A53}"/>
              </a:ext>
            </a:extLst>
          </p:cNvPr>
          <p:cNvSpPr>
            <a:spLocks noGrp="1"/>
          </p:cNvSpPr>
          <p:nvPr>
            <p:ph sz="half" idx="1"/>
          </p:nvPr>
        </p:nvSpPr>
        <p:spPr>
          <a:xfrm>
            <a:off x="1447330" y="2010879"/>
            <a:ext cx="9607521" cy="3827946"/>
          </a:xfrm>
        </p:spPr>
        <p:txBody>
          <a:bodyPr>
            <a:noAutofit/>
          </a:bodyPr>
          <a:lstStyle/>
          <a:p>
            <a:pPr marL="0" indent="0" algn="just">
              <a:buNone/>
            </a:pPr>
            <a:r>
              <a:rPr lang="en-IN" dirty="0"/>
              <a:t>All SOPs, </a:t>
            </a:r>
            <a:r>
              <a:rPr lang="en-IN" dirty="0" err="1"/>
              <a:t>NeAC</a:t>
            </a:r>
            <a:r>
              <a:rPr lang="en-IN" dirty="0"/>
              <a:t> Orders, Instructions, etc. relevant for faceless assessment and penalty are provided by </a:t>
            </a:r>
            <a:r>
              <a:rPr lang="en-IN" dirty="0" err="1"/>
              <a:t>NaFAC</a:t>
            </a:r>
            <a:r>
              <a:rPr lang="en-IN" dirty="0"/>
              <a:t> and have been uploaded on the ITBA Home page under the module of ITBA Help Guide</a:t>
            </a:r>
          </a:p>
          <a:p>
            <a:pPr marL="0" indent="0" algn="just">
              <a:buNone/>
            </a:pPr>
            <a:r>
              <a:rPr lang="en-IN" dirty="0"/>
              <a:t>The path is :</a:t>
            </a:r>
          </a:p>
          <a:p>
            <a:pPr marL="0" indent="0" algn="just">
              <a:buNone/>
            </a:pPr>
            <a:r>
              <a:rPr lang="en-IN" b="1" dirty="0"/>
              <a:t>ITBA Home Page </a:t>
            </a:r>
            <a:r>
              <a:rPr lang="en-IN" b="1" dirty="0">
                <a:latin typeface="Calibri" panose="020F0502020204030204" pitchFamily="34" charset="0"/>
                <a:cs typeface="Calibri" panose="020F0502020204030204" pitchFamily="34" charset="0"/>
              </a:rPr>
              <a:t>→</a:t>
            </a:r>
            <a:r>
              <a:rPr lang="en-IN" b="1" dirty="0"/>
              <a:t> ITBA Help Guide </a:t>
            </a:r>
            <a:r>
              <a:rPr lang="en-IN" b="1" dirty="0">
                <a:latin typeface="Calibri" panose="020F0502020204030204" pitchFamily="34" charset="0"/>
                <a:cs typeface="Calibri" panose="020F0502020204030204" pitchFamily="34" charset="0"/>
              </a:rPr>
              <a:t>→</a:t>
            </a:r>
            <a:r>
              <a:rPr lang="en-IN" b="1" dirty="0"/>
              <a:t> Compendium of Faceless SOPs/</a:t>
            </a:r>
            <a:r>
              <a:rPr lang="en-IN" b="1" dirty="0" err="1"/>
              <a:t>NaFAC</a:t>
            </a:r>
            <a:r>
              <a:rPr lang="en-IN" b="1" dirty="0"/>
              <a:t> Communications etc.</a:t>
            </a:r>
          </a:p>
          <a:p>
            <a:pPr marL="0" indent="0" algn="just">
              <a:buNone/>
            </a:pPr>
            <a:endParaRPr lang="en-IN" sz="1600" b="1" dirty="0">
              <a:solidFill>
                <a:srgbClr val="FF0000"/>
              </a:solidFill>
            </a:endParaRPr>
          </a:p>
        </p:txBody>
      </p:sp>
      <p:sp>
        <p:nvSpPr>
          <p:cNvPr id="6" name="Slide Number Placeholder 5"/>
          <p:cNvSpPr>
            <a:spLocks noGrp="1"/>
          </p:cNvSpPr>
          <p:nvPr>
            <p:ph type="sldNum" sz="quarter" idx="12"/>
          </p:nvPr>
        </p:nvSpPr>
        <p:spPr>
          <a:xfrm>
            <a:off x="11380981" y="5587036"/>
            <a:ext cx="811019" cy="503578"/>
          </a:xfrm>
        </p:spPr>
        <p:txBody>
          <a:bodyPr/>
          <a:lstStyle/>
          <a:p>
            <a:fld id="{637128C9-88CF-4E9D-B071-C05ABA9EA764}" type="slidenum">
              <a:rPr lang="en-IN" smtClean="0">
                <a:solidFill>
                  <a:schemeClr val="bg2">
                    <a:lumMod val="50000"/>
                  </a:schemeClr>
                </a:solidFill>
              </a:rPr>
              <a:t>68</a:t>
            </a:fld>
            <a:endParaRPr lang="en-IN">
              <a:solidFill>
                <a:schemeClr val="bg2">
                  <a:lumMod val="50000"/>
                </a:schemeClr>
              </a:solidFill>
            </a:endParaRPr>
          </a:p>
        </p:txBody>
      </p:sp>
    </p:spTree>
    <p:extLst>
      <p:ext uri="{BB962C8B-B14F-4D97-AF65-F5344CB8AC3E}">
        <p14:creationId xmlns:p14="http://schemas.microsoft.com/office/powerpoint/2010/main" val="368824929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D843B-0E50-CBE9-C9A9-A4FA4BA443E4}"/>
              </a:ext>
            </a:extLst>
          </p:cNvPr>
          <p:cNvSpPr>
            <a:spLocks noGrp="1"/>
          </p:cNvSpPr>
          <p:nvPr>
            <p:ph type="title"/>
          </p:nvPr>
        </p:nvSpPr>
        <p:spPr/>
        <p:txBody>
          <a:bodyPr/>
          <a:lstStyle/>
          <a:p>
            <a:r>
              <a:rPr lang="en-GB" dirty="0"/>
              <a:t>SOP and circulars CONTD.</a:t>
            </a:r>
            <a:endParaRPr lang="en-IN" dirty="0"/>
          </a:p>
        </p:txBody>
      </p:sp>
      <p:sp>
        <p:nvSpPr>
          <p:cNvPr id="3" name="Content Placeholder 2">
            <a:extLst>
              <a:ext uri="{FF2B5EF4-FFF2-40B4-BE49-F238E27FC236}">
                <a16:creationId xmlns:a16="http://schemas.microsoft.com/office/drawing/2014/main" id="{60226F16-57AD-7024-E482-57122684CAA1}"/>
              </a:ext>
            </a:extLst>
          </p:cNvPr>
          <p:cNvSpPr>
            <a:spLocks noGrp="1"/>
          </p:cNvSpPr>
          <p:nvPr>
            <p:ph sz="half" idx="1"/>
          </p:nvPr>
        </p:nvSpPr>
        <p:spPr>
          <a:xfrm>
            <a:off x="1447330" y="2010878"/>
            <a:ext cx="9768065" cy="3448595"/>
          </a:xfrm>
        </p:spPr>
        <p:txBody>
          <a:bodyPr>
            <a:normAutofit fontScale="85000" lnSpcReduction="10000"/>
          </a:bodyPr>
          <a:lstStyle/>
          <a:p>
            <a:r>
              <a:rPr lang="en-GB" dirty="0" err="1"/>
              <a:t>NaFAC</a:t>
            </a:r>
            <a:r>
              <a:rPr lang="en-GB" dirty="0"/>
              <a:t> has issued FAQs on SOP for AU/VU/TU/RU dated 28.07.2023.</a:t>
            </a:r>
          </a:p>
          <a:p>
            <a:r>
              <a:rPr lang="en-GB" dirty="0"/>
              <a:t>Question No. 37 states “What steps are required to be taken by AU and RU with regard to the computation of income ?”</a:t>
            </a:r>
          </a:p>
          <a:p>
            <a:r>
              <a:rPr lang="en-GB" dirty="0"/>
              <a:t>Answer- The AU must ensure that all additions proposed in the ILDP are duly reflected in the Computation of Income before submitting the same for RMS. The AU must invariably unfreeze the earlier computation done during Dry Run and recompute after making appropriate entries in the computation sheet in accordance with the ILDP. Computation must be done again even when no variation is proposed in the ILDP. RU must, in addition to the ILDP, check the prima facie correctness of the computation. Issue, if any, must be flagged in the Review Report. At the Draft/Final Order stage also, AU must check the correctness of the computation. Issue, if any, must be taken up with ITBA/CPC.</a:t>
            </a:r>
            <a:endParaRPr lang="en-IN" dirty="0"/>
          </a:p>
        </p:txBody>
      </p:sp>
      <p:sp>
        <p:nvSpPr>
          <p:cNvPr id="5" name="Slide Number Placeholder 4">
            <a:extLst>
              <a:ext uri="{FF2B5EF4-FFF2-40B4-BE49-F238E27FC236}">
                <a16:creationId xmlns:a16="http://schemas.microsoft.com/office/drawing/2014/main" id="{048568BE-C67A-E6EC-C05F-247AAFB4AE2C}"/>
              </a:ext>
            </a:extLst>
          </p:cNvPr>
          <p:cNvSpPr>
            <a:spLocks noGrp="1"/>
          </p:cNvSpPr>
          <p:nvPr>
            <p:ph type="sldNum" sz="quarter" idx="12"/>
          </p:nvPr>
        </p:nvSpPr>
        <p:spPr/>
        <p:txBody>
          <a:bodyPr/>
          <a:lstStyle/>
          <a:p>
            <a:fld id="{637128C9-88CF-4E9D-B071-C05ABA9EA764}" type="slidenum">
              <a:rPr lang="en-IN" smtClean="0"/>
              <a:t>69</a:t>
            </a:fld>
            <a:endParaRPr lang="en-IN"/>
          </a:p>
        </p:txBody>
      </p:sp>
    </p:spTree>
    <p:extLst>
      <p:ext uri="{BB962C8B-B14F-4D97-AF65-F5344CB8AC3E}">
        <p14:creationId xmlns:p14="http://schemas.microsoft.com/office/powerpoint/2010/main" val="3374518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A6A2F-A8F3-7E37-8DBC-291A258D3935}"/>
              </a:ext>
            </a:extLst>
          </p:cNvPr>
          <p:cNvSpPr>
            <a:spLocks noGrp="1"/>
          </p:cNvSpPr>
          <p:nvPr>
            <p:ph type="title" idx="4294967295"/>
          </p:nvPr>
        </p:nvSpPr>
        <p:spPr>
          <a:xfrm>
            <a:off x="409575" y="238125"/>
            <a:ext cx="11782425" cy="876300"/>
          </a:xfrm>
        </p:spPr>
        <p:txBody>
          <a:bodyPr>
            <a:normAutofit/>
          </a:bodyPr>
          <a:lstStyle/>
          <a:p>
            <a:pPr algn="ctr"/>
            <a:r>
              <a:rPr lang="en-IN" dirty="0">
                <a:solidFill>
                  <a:schemeClr val="accent2">
                    <a:lumMod val="75000"/>
                  </a:schemeClr>
                </a:solidFill>
              </a:rPr>
              <a:t>OUTCOME OF REVIEW</a:t>
            </a:r>
          </a:p>
        </p:txBody>
      </p:sp>
      <p:graphicFrame>
        <p:nvGraphicFramePr>
          <p:cNvPr id="4" name="Diagram 3">
            <a:extLst>
              <a:ext uri="{FF2B5EF4-FFF2-40B4-BE49-F238E27FC236}">
                <a16:creationId xmlns:a16="http://schemas.microsoft.com/office/drawing/2014/main" id="{F43F156D-D538-8DAF-678D-5DC6832E26B8}"/>
              </a:ext>
            </a:extLst>
          </p:cNvPr>
          <p:cNvGraphicFramePr/>
          <p:nvPr>
            <p:extLst>
              <p:ext uri="{D42A27DB-BD31-4B8C-83A1-F6EECF244321}">
                <p14:modId xmlns:p14="http://schemas.microsoft.com/office/powerpoint/2010/main" val="2994991621"/>
              </p:ext>
            </p:extLst>
          </p:nvPr>
        </p:nvGraphicFramePr>
        <p:xfrm>
          <a:off x="2146300" y="695325"/>
          <a:ext cx="8128000" cy="5324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a:xfrm>
            <a:off x="11380981" y="5599573"/>
            <a:ext cx="811019" cy="503578"/>
          </a:xfrm>
        </p:spPr>
        <p:txBody>
          <a:bodyPr/>
          <a:lstStyle/>
          <a:p>
            <a:fld id="{637128C9-88CF-4E9D-B071-C05ABA9EA764}" type="slidenum">
              <a:rPr lang="en-IN" smtClean="0">
                <a:solidFill>
                  <a:schemeClr val="bg2">
                    <a:lumMod val="50000"/>
                  </a:schemeClr>
                </a:solidFill>
              </a:rPr>
              <a:t>7</a:t>
            </a:fld>
            <a:endParaRPr lang="en-IN" dirty="0">
              <a:solidFill>
                <a:schemeClr val="bg2">
                  <a:lumMod val="50000"/>
                </a:schemeClr>
              </a:solidFill>
            </a:endParaRPr>
          </a:p>
        </p:txBody>
      </p:sp>
    </p:spTree>
    <p:extLst>
      <p:ext uri="{BB962C8B-B14F-4D97-AF65-F5344CB8AC3E}">
        <p14:creationId xmlns:p14="http://schemas.microsoft.com/office/powerpoint/2010/main" val="411629798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E870B-4FBB-4909-EBAE-262D4BA4E49A}"/>
              </a:ext>
            </a:extLst>
          </p:cNvPr>
          <p:cNvSpPr>
            <a:spLocks noGrp="1"/>
          </p:cNvSpPr>
          <p:nvPr>
            <p:ph type="title"/>
          </p:nvPr>
        </p:nvSpPr>
        <p:spPr/>
        <p:txBody>
          <a:bodyPr/>
          <a:lstStyle/>
          <a:p>
            <a:r>
              <a:rPr lang="en-GB" dirty="0"/>
              <a:t>SECTION 144B and 274(2A)</a:t>
            </a:r>
            <a:endParaRPr lang="en-IN" dirty="0"/>
          </a:p>
        </p:txBody>
      </p:sp>
      <p:sp>
        <p:nvSpPr>
          <p:cNvPr id="3" name="Content Placeholder 2">
            <a:extLst>
              <a:ext uri="{FF2B5EF4-FFF2-40B4-BE49-F238E27FC236}">
                <a16:creationId xmlns:a16="http://schemas.microsoft.com/office/drawing/2014/main" id="{F603AC41-0DE8-85EE-C566-BC0C1B8D77AF}"/>
              </a:ext>
            </a:extLst>
          </p:cNvPr>
          <p:cNvSpPr>
            <a:spLocks noGrp="1"/>
          </p:cNvSpPr>
          <p:nvPr>
            <p:ph sz="half" idx="1"/>
          </p:nvPr>
        </p:nvSpPr>
        <p:spPr>
          <a:xfrm>
            <a:off x="1447330" y="2010878"/>
            <a:ext cx="9824049" cy="3448595"/>
          </a:xfrm>
        </p:spPr>
        <p:txBody>
          <a:bodyPr/>
          <a:lstStyle/>
          <a:p>
            <a:r>
              <a:rPr lang="en-GB" dirty="0"/>
              <a:t>Faceless Assessment emanates from section 144B and Faceless Penalty Scheme emanates from section 274(2A)</a:t>
            </a:r>
            <a:endParaRPr lang="en-IN" dirty="0"/>
          </a:p>
        </p:txBody>
      </p:sp>
      <p:sp>
        <p:nvSpPr>
          <p:cNvPr id="5" name="Slide Number Placeholder 4">
            <a:extLst>
              <a:ext uri="{FF2B5EF4-FFF2-40B4-BE49-F238E27FC236}">
                <a16:creationId xmlns:a16="http://schemas.microsoft.com/office/drawing/2014/main" id="{D09FEA45-D0D6-C60E-FBCF-51D8D64012FD}"/>
              </a:ext>
            </a:extLst>
          </p:cNvPr>
          <p:cNvSpPr>
            <a:spLocks noGrp="1"/>
          </p:cNvSpPr>
          <p:nvPr>
            <p:ph type="sldNum" sz="quarter" idx="12"/>
          </p:nvPr>
        </p:nvSpPr>
        <p:spPr/>
        <p:txBody>
          <a:bodyPr/>
          <a:lstStyle/>
          <a:p>
            <a:fld id="{637128C9-88CF-4E9D-B071-C05ABA9EA764}" type="slidenum">
              <a:rPr lang="en-IN" smtClean="0"/>
              <a:t>70</a:t>
            </a:fld>
            <a:endParaRPr lang="en-IN"/>
          </a:p>
        </p:txBody>
      </p:sp>
    </p:spTree>
    <p:extLst>
      <p:ext uri="{BB962C8B-B14F-4D97-AF65-F5344CB8AC3E}">
        <p14:creationId xmlns:p14="http://schemas.microsoft.com/office/powerpoint/2010/main" val="122779477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6846-BCB8-7081-DB22-2EF23449A6D5}"/>
              </a:ext>
            </a:extLst>
          </p:cNvPr>
          <p:cNvSpPr>
            <a:spLocks noGrp="1"/>
          </p:cNvSpPr>
          <p:nvPr>
            <p:ph type="title" idx="4294967295"/>
          </p:nvPr>
        </p:nvSpPr>
        <p:spPr>
          <a:xfrm>
            <a:off x="2646485" y="2286000"/>
            <a:ext cx="6972300" cy="2312133"/>
          </a:xfrm>
        </p:spPr>
        <p:txBody>
          <a:bodyPr>
            <a:noAutofit/>
          </a:bodyPr>
          <a:lstStyle/>
          <a:p>
            <a:r>
              <a:rPr lang="en-US" sz="8800" dirty="0">
                <a:solidFill>
                  <a:schemeClr val="accent5">
                    <a:lumMod val="75000"/>
                  </a:schemeClr>
                </a:solidFill>
              </a:rPr>
              <a:t>THANK YOU</a:t>
            </a:r>
            <a:endParaRPr lang="en-IN" sz="8800" dirty="0">
              <a:solidFill>
                <a:schemeClr val="accent5">
                  <a:lumMod val="75000"/>
                </a:schemeClr>
              </a:solidFill>
            </a:endParaRPr>
          </a:p>
        </p:txBody>
      </p:sp>
      <p:sp>
        <p:nvSpPr>
          <p:cNvPr id="5" name="Slide Number Placeholder 4"/>
          <p:cNvSpPr>
            <a:spLocks noGrp="1"/>
          </p:cNvSpPr>
          <p:nvPr>
            <p:ph type="sldNum" sz="quarter" idx="12"/>
          </p:nvPr>
        </p:nvSpPr>
        <p:spPr>
          <a:xfrm>
            <a:off x="11380981" y="5608365"/>
            <a:ext cx="811019" cy="503578"/>
          </a:xfrm>
        </p:spPr>
        <p:txBody>
          <a:bodyPr/>
          <a:lstStyle/>
          <a:p>
            <a:fld id="{637128C9-88CF-4E9D-B071-C05ABA9EA764}" type="slidenum">
              <a:rPr lang="en-IN" smtClean="0">
                <a:solidFill>
                  <a:schemeClr val="bg2">
                    <a:lumMod val="50000"/>
                  </a:schemeClr>
                </a:solidFill>
              </a:rPr>
              <a:t>71</a:t>
            </a:fld>
            <a:endParaRPr lang="en-IN">
              <a:solidFill>
                <a:schemeClr val="bg2">
                  <a:lumMod val="50000"/>
                </a:schemeClr>
              </a:solidFill>
            </a:endParaRPr>
          </a:p>
        </p:txBody>
      </p:sp>
    </p:spTree>
    <p:extLst>
      <p:ext uri="{BB962C8B-B14F-4D97-AF65-F5344CB8AC3E}">
        <p14:creationId xmlns:p14="http://schemas.microsoft.com/office/powerpoint/2010/main" val="3430761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4ECC1-E1CB-FEDD-422C-32F0AE0E248C}"/>
              </a:ext>
            </a:extLst>
          </p:cNvPr>
          <p:cNvSpPr>
            <a:spLocks noGrp="1"/>
          </p:cNvSpPr>
          <p:nvPr>
            <p:ph type="title" idx="4294967295"/>
          </p:nvPr>
        </p:nvSpPr>
        <p:spPr>
          <a:xfrm>
            <a:off x="781051" y="219075"/>
            <a:ext cx="11410950" cy="409575"/>
          </a:xfrm>
        </p:spPr>
        <p:txBody>
          <a:bodyPr>
            <a:normAutofit fontScale="90000"/>
          </a:bodyPr>
          <a:lstStyle/>
          <a:p>
            <a:r>
              <a:rPr lang="en-IN" dirty="0">
                <a:solidFill>
                  <a:schemeClr val="accent2">
                    <a:lumMod val="75000"/>
                  </a:schemeClr>
                </a:solidFill>
              </a:rPr>
              <a:t>Thus….</a:t>
            </a:r>
          </a:p>
        </p:txBody>
      </p:sp>
      <p:sp>
        <p:nvSpPr>
          <p:cNvPr id="3" name="Content Placeholder 2">
            <a:extLst>
              <a:ext uri="{FF2B5EF4-FFF2-40B4-BE49-F238E27FC236}">
                <a16:creationId xmlns:a16="http://schemas.microsoft.com/office/drawing/2014/main" id="{DA940B9E-6B47-A811-FF83-B79F5599A556}"/>
              </a:ext>
            </a:extLst>
          </p:cNvPr>
          <p:cNvSpPr>
            <a:spLocks noGrp="1"/>
          </p:cNvSpPr>
          <p:nvPr>
            <p:ph idx="4294967295"/>
          </p:nvPr>
        </p:nvSpPr>
        <p:spPr>
          <a:xfrm>
            <a:off x="600076" y="962025"/>
            <a:ext cx="10991850" cy="4503738"/>
          </a:xfrm>
        </p:spPr>
        <p:txBody>
          <a:bodyPr>
            <a:normAutofit/>
          </a:bodyPr>
          <a:lstStyle/>
          <a:p>
            <a:pPr algn="just"/>
            <a:r>
              <a:rPr lang="en-IN" b="1" dirty="0">
                <a:solidFill>
                  <a:schemeClr val="accent2">
                    <a:lumMod val="75000"/>
                  </a:schemeClr>
                </a:solidFill>
              </a:rPr>
              <a:t>By concurring </a:t>
            </a:r>
            <a:r>
              <a:rPr lang="en-IN" dirty="0"/>
              <a:t>with the ILDP /draft order, no further changes are suggested and the AU proceeds with passing the order as proposed, once such Review Report is received by it. </a:t>
            </a:r>
          </a:p>
          <a:p>
            <a:pPr marL="0" indent="0" algn="just">
              <a:buNone/>
            </a:pPr>
            <a:endParaRPr lang="en-IN" dirty="0"/>
          </a:p>
          <a:p>
            <a:pPr algn="just"/>
            <a:r>
              <a:rPr lang="en-IN" dirty="0"/>
              <a:t> The RU may offer certain </a:t>
            </a:r>
            <a:r>
              <a:rPr lang="en-IN" b="1" dirty="0">
                <a:solidFill>
                  <a:schemeClr val="accent2">
                    <a:lumMod val="75000"/>
                  </a:schemeClr>
                </a:solidFill>
              </a:rPr>
              <a:t>suggestions </a:t>
            </a:r>
            <a:r>
              <a:rPr lang="en-IN" dirty="0"/>
              <a:t>in order to improve the quality of the ILDP / orders. In case the AU does not agree with the suggestions of the RU, he has to note down the same in the work sheet and take action as deemed fit to pass the final order.</a:t>
            </a:r>
          </a:p>
          <a:p>
            <a:pPr marL="0" indent="0" algn="just">
              <a:buNone/>
            </a:pPr>
            <a:endParaRPr lang="en-IN" dirty="0"/>
          </a:p>
        </p:txBody>
      </p:sp>
      <p:sp>
        <p:nvSpPr>
          <p:cNvPr id="6" name="Slide Number Placeholder 5"/>
          <p:cNvSpPr>
            <a:spLocks noGrp="1"/>
          </p:cNvSpPr>
          <p:nvPr>
            <p:ph type="sldNum" sz="quarter" idx="12"/>
          </p:nvPr>
        </p:nvSpPr>
        <p:spPr>
          <a:xfrm>
            <a:off x="11380981" y="5625950"/>
            <a:ext cx="811019" cy="503578"/>
          </a:xfrm>
        </p:spPr>
        <p:txBody>
          <a:bodyPr/>
          <a:lstStyle/>
          <a:p>
            <a:fld id="{637128C9-88CF-4E9D-B071-C05ABA9EA764}" type="slidenum">
              <a:rPr lang="en-IN" smtClean="0">
                <a:solidFill>
                  <a:schemeClr val="bg2">
                    <a:lumMod val="50000"/>
                  </a:schemeClr>
                </a:solidFill>
              </a:rPr>
              <a:t>8</a:t>
            </a:fld>
            <a:endParaRPr lang="en-IN" dirty="0">
              <a:solidFill>
                <a:schemeClr val="bg2">
                  <a:lumMod val="50000"/>
                </a:schemeClr>
              </a:solidFill>
            </a:endParaRPr>
          </a:p>
        </p:txBody>
      </p:sp>
    </p:spTree>
    <p:extLst>
      <p:ext uri="{BB962C8B-B14F-4D97-AF65-F5344CB8AC3E}">
        <p14:creationId xmlns:p14="http://schemas.microsoft.com/office/powerpoint/2010/main" val="772133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4ECC1-E1CB-FEDD-422C-32F0AE0E248C}"/>
              </a:ext>
            </a:extLst>
          </p:cNvPr>
          <p:cNvSpPr>
            <a:spLocks noGrp="1"/>
          </p:cNvSpPr>
          <p:nvPr>
            <p:ph type="title" idx="4294967295"/>
          </p:nvPr>
        </p:nvSpPr>
        <p:spPr>
          <a:xfrm>
            <a:off x="781051" y="219075"/>
            <a:ext cx="11410950" cy="409575"/>
          </a:xfrm>
        </p:spPr>
        <p:txBody>
          <a:bodyPr>
            <a:normAutofit fontScale="90000"/>
          </a:bodyPr>
          <a:lstStyle/>
          <a:p>
            <a:r>
              <a:rPr lang="en-US" dirty="0">
                <a:solidFill>
                  <a:schemeClr val="accent2">
                    <a:lumMod val="75000"/>
                  </a:schemeClr>
                </a:solidFill>
              </a:rPr>
              <a:t>Thus……</a:t>
            </a:r>
            <a:endParaRPr lang="en-IN" dirty="0">
              <a:solidFill>
                <a:schemeClr val="accent2">
                  <a:lumMod val="75000"/>
                </a:schemeClr>
              </a:solidFill>
            </a:endParaRPr>
          </a:p>
        </p:txBody>
      </p:sp>
      <p:sp>
        <p:nvSpPr>
          <p:cNvPr id="3" name="Content Placeholder 2">
            <a:extLst>
              <a:ext uri="{FF2B5EF4-FFF2-40B4-BE49-F238E27FC236}">
                <a16:creationId xmlns:a16="http://schemas.microsoft.com/office/drawing/2014/main" id="{DA940B9E-6B47-A811-FF83-B79F5599A556}"/>
              </a:ext>
            </a:extLst>
          </p:cNvPr>
          <p:cNvSpPr>
            <a:spLocks noGrp="1"/>
          </p:cNvSpPr>
          <p:nvPr>
            <p:ph idx="4294967295"/>
          </p:nvPr>
        </p:nvSpPr>
        <p:spPr>
          <a:xfrm>
            <a:off x="600076" y="962025"/>
            <a:ext cx="10991850" cy="4503738"/>
          </a:xfrm>
        </p:spPr>
        <p:txBody>
          <a:bodyPr>
            <a:normAutofit/>
          </a:bodyPr>
          <a:lstStyle/>
          <a:p>
            <a:pPr algn="just"/>
            <a:endParaRPr lang="en-IN" dirty="0"/>
          </a:p>
          <a:p>
            <a:pPr algn="just"/>
            <a:r>
              <a:rPr lang="en-IN" dirty="0"/>
              <a:t>The RU may suggest certain </a:t>
            </a:r>
            <a:r>
              <a:rPr lang="en-IN" b="1" dirty="0">
                <a:solidFill>
                  <a:schemeClr val="accent2">
                    <a:lumMod val="75000"/>
                  </a:schemeClr>
                </a:solidFill>
              </a:rPr>
              <a:t>modifications,</a:t>
            </a:r>
            <a:r>
              <a:rPr lang="en-IN" dirty="0"/>
              <a:t> which are in the nature of having an impact on the ILDP/ draft order. Again in case the AU does not agree with the modifications suggested by the RU, he has to note down the same in the work sheet and take action as deemed fit to pass the final order.</a:t>
            </a:r>
          </a:p>
          <a:p>
            <a:pPr marL="0" indent="0" algn="just">
              <a:buNone/>
            </a:pPr>
            <a:endParaRPr lang="en-US" dirty="0"/>
          </a:p>
          <a:p>
            <a:pPr marL="0" indent="0" algn="just">
              <a:buNone/>
            </a:pPr>
            <a:endParaRPr lang="en-IN" dirty="0"/>
          </a:p>
          <a:p>
            <a:pPr algn="just"/>
            <a:r>
              <a:rPr lang="en-IN" dirty="0"/>
              <a:t>Thus the interaction of the AU with the RU is purely academic and the RU is only an arm of the </a:t>
            </a:r>
            <a:r>
              <a:rPr lang="en-IN" dirty="0" err="1"/>
              <a:t>NaFAC</a:t>
            </a:r>
            <a:r>
              <a:rPr lang="en-IN" dirty="0"/>
              <a:t> to iron out any wrinkles unlike the VU or TU which are the vehicles of the AU. </a:t>
            </a:r>
          </a:p>
          <a:p>
            <a:pPr algn="just"/>
            <a:endParaRPr lang="en-IN" dirty="0"/>
          </a:p>
        </p:txBody>
      </p:sp>
      <p:sp>
        <p:nvSpPr>
          <p:cNvPr id="6" name="Slide Number Placeholder 5"/>
          <p:cNvSpPr>
            <a:spLocks noGrp="1"/>
          </p:cNvSpPr>
          <p:nvPr>
            <p:ph type="sldNum" sz="quarter" idx="12"/>
          </p:nvPr>
        </p:nvSpPr>
        <p:spPr>
          <a:xfrm>
            <a:off x="11380981" y="5625950"/>
            <a:ext cx="811019" cy="503578"/>
          </a:xfrm>
        </p:spPr>
        <p:txBody>
          <a:bodyPr/>
          <a:lstStyle/>
          <a:p>
            <a:fld id="{637128C9-88CF-4E9D-B071-C05ABA9EA764}" type="slidenum">
              <a:rPr lang="en-IN" smtClean="0">
                <a:solidFill>
                  <a:schemeClr val="bg2">
                    <a:lumMod val="50000"/>
                  </a:schemeClr>
                </a:solidFill>
              </a:rPr>
              <a:t>9</a:t>
            </a:fld>
            <a:endParaRPr lang="en-IN" dirty="0">
              <a:solidFill>
                <a:schemeClr val="bg2">
                  <a:lumMod val="50000"/>
                </a:schemeClr>
              </a:solidFill>
            </a:endParaRPr>
          </a:p>
        </p:txBody>
      </p:sp>
    </p:spTree>
    <p:extLst>
      <p:ext uri="{BB962C8B-B14F-4D97-AF65-F5344CB8AC3E}">
        <p14:creationId xmlns:p14="http://schemas.microsoft.com/office/powerpoint/2010/main" val="249797016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1484</TotalTime>
  <Words>9137</Words>
  <Application>Microsoft Office PowerPoint</Application>
  <PresentationFormat>Widescreen</PresentationFormat>
  <Paragraphs>553</Paragraphs>
  <Slides>71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71</vt:i4>
      </vt:variant>
    </vt:vector>
  </HeadingPairs>
  <TitlesOfParts>
    <vt:vector size="78" baseType="lpstr">
      <vt:lpstr>Arial</vt:lpstr>
      <vt:lpstr>Book Antiqua</vt:lpstr>
      <vt:lpstr>Calibri</vt:lpstr>
      <vt:lpstr>DejaVuSerif</vt:lpstr>
      <vt:lpstr>Gill Sans MT</vt:lpstr>
      <vt:lpstr>Wingdings</vt:lpstr>
      <vt:lpstr>Gallery</vt:lpstr>
      <vt:lpstr>  ROLE &amp; FUNCTIONS OF Aos in Review units </vt:lpstr>
      <vt:lpstr>FACELESS ECOSYSTEM</vt:lpstr>
      <vt:lpstr>Faceless  assessment &amp; penalty        Section 144B &amp; Section 274(2A) </vt:lpstr>
      <vt:lpstr>Faceless  assessment &amp; penalty        Section 144B &amp; Section 274(2A) </vt:lpstr>
      <vt:lpstr>Function of the review unit (ru)</vt:lpstr>
      <vt:lpstr>Scope of review unit</vt:lpstr>
      <vt:lpstr>OUTCOME OF REVIEW</vt:lpstr>
      <vt:lpstr>Thus….</vt:lpstr>
      <vt:lpstr>Thus……</vt:lpstr>
      <vt:lpstr>Also….</vt:lpstr>
      <vt:lpstr>What to watch for:</vt:lpstr>
      <vt:lpstr>Contd…</vt:lpstr>
      <vt:lpstr>Contd..</vt:lpstr>
      <vt:lpstr>How to frame a review report</vt:lpstr>
      <vt:lpstr>PowerPoint Presentation</vt:lpstr>
      <vt:lpstr>TIME FRAME FOR REPORT</vt:lpstr>
      <vt:lpstr>While reviewing penalty cases :</vt:lpstr>
      <vt:lpstr>CONTD.</vt:lpstr>
      <vt:lpstr>PROBLEMS FACED BY REVIEW UNITS</vt:lpstr>
      <vt:lpstr>COMMON MISTAKES - ASSESSMENTS</vt:lpstr>
      <vt:lpstr>COMMON MISTAKES - ASSESSMENTS</vt:lpstr>
      <vt:lpstr>COMMON MISTAKES – ASSESSMENTS  (IGNORNING REPORTING BY AUDITOR IN FORM 3CD)</vt:lpstr>
      <vt:lpstr>COMMON MISTAKES – ASSESSMENTS (ISSUES IN CASE OF TRUST/ SOCITIES CLAIMING Exemption u/s 11/10(23C)</vt:lpstr>
      <vt:lpstr>COMMON MISTAKES - ASSESSMENTS</vt:lpstr>
      <vt:lpstr>COMMON MISTAKES - ASSESSMENTS</vt:lpstr>
      <vt:lpstr>COMMON MISTAKES - ASSESSMENTS</vt:lpstr>
      <vt:lpstr>COMMON MISTAKES - ASSESSMENTS</vt:lpstr>
      <vt:lpstr>COMMON MISTAKES - ASSESSMENTS</vt:lpstr>
      <vt:lpstr>COMMON MISTAKES – PENALTIES</vt:lpstr>
      <vt:lpstr>COMMON MISTAKES – PENALTIES</vt:lpstr>
      <vt:lpstr>COMMON MISTAKES – PENALTIES</vt:lpstr>
      <vt:lpstr>Some Cases reported by Aos of ru</vt:lpstr>
      <vt:lpstr>Some Cases reported by Aos of ru (Cont..)</vt:lpstr>
      <vt:lpstr>Some Cases reported by Aos of ru (Cont..)</vt:lpstr>
      <vt:lpstr>Some Cases reported by Aos of ru (Cont..)</vt:lpstr>
      <vt:lpstr>Some Cases reported by Aos of ru (Cont..)</vt:lpstr>
      <vt:lpstr>Some Cases reported by Aos of ru (Cont..)</vt:lpstr>
      <vt:lpstr>Some Cases reported by Aos of ru (Cont..)</vt:lpstr>
      <vt:lpstr>Some Cases reported by Aos of ru (Cont..)</vt:lpstr>
      <vt:lpstr>Some Cases reported by Aos of ru (Cont..)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SOPS  AND CIRCULARS</vt:lpstr>
      <vt:lpstr>SOP dated 03.08.2022</vt:lpstr>
      <vt:lpstr>SOP dated 06.09.2022</vt:lpstr>
      <vt:lpstr>Standard Operating procedures </vt:lpstr>
      <vt:lpstr>SOP and circulars CONTD.</vt:lpstr>
      <vt:lpstr>SECTION 144B and 274(2A)</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Sachin K</dc:creator>
  <cp:lastModifiedBy>VIJAY KATARIA</cp:lastModifiedBy>
  <cp:revision>140</cp:revision>
  <cp:lastPrinted>2022-07-06T07:32:01Z</cp:lastPrinted>
  <dcterms:created xsi:type="dcterms:W3CDTF">2022-07-04T14:18:53Z</dcterms:created>
  <dcterms:modified xsi:type="dcterms:W3CDTF">2023-08-18T10:05:45Z</dcterms:modified>
</cp:coreProperties>
</file>